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8.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9.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0.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1.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2.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3.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14.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8" r:id="rId2"/>
    <p:sldMasterId id="2147484093" r:id="rId3"/>
    <p:sldMasterId id="2147484110" r:id="rId4"/>
    <p:sldMasterId id="2147484132" r:id="rId5"/>
    <p:sldMasterId id="2147484150" r:id="rId6"/>
    <p:sldMasterId id="2147484161" r:id="rId7"/>
    <p:sldMasterId id="2147484180" r:id="rId8"/>
    <p:sldMasterId id="2147484203" r:id="rId9"/>
    <p:sldMasterId id="2147484215" r:id="rId10"/>
    <p:sldMasterId id="2147484235" r:id="rId11"/>
    <p:sldMasterId id="2147484254" r:id="rId12"/>
    <p:sldMasterId id="2147484265" r:id="rId13"/>
    <p:sldMasterId id="2147484276" r:id="rId14"/>
    <p:sldMasterId id="2147484298" r:id="rId15"/>
  </p:sldMasterIdLst>
  <p:notesMasterIdLst>
    <p:notesMasterId r:id="rId68"/>
  </p:notesMasterIdLst>
  <p:handoutMasterIdLst>
    <p:handoutMasterId r:id="rId69"/>
  </p:handoutMasterIdLst>
  <p:sldIdLst>
    <p:sldId id="378" r:id="rId16"/>
    <p:sldId id="380" r:id="rId17"/>
    <p:sldId id="658" r:id="rId18"/>
    <p:sldId id="659" r:id="rId19"/>
    <p:sldId id="605" r:id="rId20"/>
    <p:sldId id="660" r:id="rId21"/>
    <p:sldId id="661" r:id="rId22"/>
    <p:sldId id="662" r:id="rId23"/>
    <p:sldId id="663" r:id="rId24"/>
    <p:sldId id="664" r:id="rId25"/>
    <p:sldId id="461" r:id="rId26"/>
    <p:sldId id="431" r:id="rId27"/>
    <p:sldId id="608" r:id="rId28"/>
    <p:sldId id="470" r:id="rId29"/>
    <p:sldId id="507" r:id="rId30"/>
    <p:sldId id="530" r:id="rId31"/>
    <p:sldId id="389" r:id="rId32"/>
    <p:sldId id="390" r:id="rId33"/>
    <p:sldId id="391" r:id="rId34"/>
    <p:sldId id="533" r:id="rId35"/>
    <p:sldId id="392" r:id="rId36"/>
    <p:sldId id="607" r:id="rId37"/>
    <p:sldId id="665" r:id="rId38"/>
    <p:sldId id="465" r:id="rId39"/>
    <p:sldId id="463" r:id="rId40"/>
    <p:sldId id="462" r:id="rId41"/>
    <p:sldId id="601" r:id="rId42"/>
    <p:sldId id="604" r:id="rId43"/>
    <p:sldId id="447" r:id="rId44"/>
    <p:sldId id="449" r:id="rId45"/>
    <p:sldId id="450" r:id="rId46"/>
    <p:sldId id="451" r:id="rId47"/>
    <p:sldId id="452" r:id="rId48"/>
    <p:sldId id="454" r:id="rId49"/>
    <p:sldId id="455" r:id="rId50"/>
    <p:sldId id="402" r:id="rId51"/>
    <p:sldId id="572" r:id="rId52"/>
    <p:sldId id="585" r:id="rId53"/>
    <p:sldId id="594" r:id="rId54"/>
    <p:sldId id="595" r:id="rId55"/>
    <p:sldId id="596" r:id="rId56"/>
    <p:sldId id="597" r:id="rId57"/>
    <p:sldId id="598" r:id="rId58"/>
    <p:sldId id="599" r:id="rId59"/>
    <p:sldId id="600" r:id="rId60"/>
    <p:sldId id="657" r:id="rId61"/>
    <p:sldId id="474" r:id="rId62"/>
    <p:sldId id="469" r:id="rId63"/>
    <p:sldId id="602" r:id="rId64"/>
    <p:sldId id="666" r:id="rId65"/>
    <p:sldId id="477" r:id="rId66"/>
    <p:sldId id="411" r:id="rId67"/>
  </p:sldIdLst>
  <p:sldSz cx="12192000" cy="6858000"/>
  <p:notesSz cx="6794500" cy="9931400"/>
  <p:defaultTextStyle>
    <a:defPPr rtl="0">
      <a:defRPr lang="en-gb"/>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658"/>
            <p14:sldId id="659"/>
            <p14:sldId id="605"/>
            <p14:sldId id="660"/>
            <p14:sldId id="661"/>
            <p14:sldId id="662"/>
            <p14:sldId id="663"/>
            <p14:sldId id="664"/>
            <p14:sldId id="461"/>
            <p14:sldId id="431"/>
            <p14:sldId id="608"/>
            <p14:sldId id="470"/>
            <p14:sldId id="507"/>
            <p14:sldId id="530"/>
            <p14:sldId id="389"/>
            <p14:sldId id="390"/>
            <p14:sldId id="391"/>
            <p14:sldId id="533"/>
            <p14:sldId id="392"/>
            <p14:sldId id="607"/>
            <p14:sldId id="665"/>
            <p14:sldId id="465"/>
            <p14:sldId id="463"/>
            <p14:sldId id="462"/>
            <p14:sldId id="601"/>
            <p14:sldId id="604"/>
            <p14:sldId id="447"/>
            <p14:sldId id="449"/>
            <p14:sldId id="450"/>
            <p14:sldId id="451"/>
            <p14:sldId id="452"/>
            <p14:sldId id="454"/>
            <p14:sldId id="455"/>
            <p14:sldId id="402"/>
            <p14:sldId id="572"/>
            <p14:sldId id="585"/>
            <p14:sldId id="594"/>
            <p14:sldId id="595"/>
            <p14:sldId id="596"/>
            <p14:sldId id="597"/>
            <p14:sldId id="598"/>
            <p14:sldId id="599"/>
            <p14:sldId id="600"/>
            <p14:sldId id="657"/>
            <p14:sldId id="474"/>
            <p14:sldId id="469"/>
            <p14:sldId id="602"/>
            <p14:sldId id="666"/>
            <p14:sldId id="477"/>
            <p14:sldId id="411"/>
          </p14:sldIdLst>
        </p14:section>
      </p14:sectionLst>
    </p:ext>
    <p:ext uri="{EFAFB233-063F-42B5-8137-9DF3F51BA10A}">
      <p15:sldGuideLst xmlns:p15="http://schemas.microsoft.com/office/powerpoint/2012/main">
        <p15:guide id="1" orient="horz" pos="1480" userDrawn="1">
          <p15:clr>
            <a:srgbClr val="A4A3A4"/>
          </p15:clr>
        </p15:guide>
        <p15:guide id="2" pos="5927" userDrawn="1">
          <p15:clr>
            <a:srgbClr val="A4A3A4"/>
          </p15:clr>
        </p15:guide>
        <p15:guide id="3" pos="960" userDrawn="1">
          <p15:clr>
            <a:srgbClr val="A4A3A4"/>
          </p15:clr>
        </p15:guide>
      </p15:sldGuideLst>
    </p:ext>
    <p:ext uri="{2D200454-40CA-4A62-9FC3-DE9A4176ACB9}">
      <p15:notesGuideLst xmlns:p15="http://schemas.microsoft.com/office/powerpoint/2012/main">
        <p15:guide id="1" orient="horz" pos="3128"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ouise Hartmann" initials="LH" lastIdx="4" clrIdx="0"/>
  <p:cmAuthor id="1" name="Lise Thorup-Pedersen" initials="LTP"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007FA3"/>
    <a:srgbClr val="211A52"/>
    <a:srgbClr val="F4B183"/>
    <a:srgbClr val="5E9695"/>
    <a:srgbClr val="DF6752"/>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B9EC717-A518-4EB6-80B0-996B490B187B}" v="5" dt="2024-04-29T07:48:55.88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266" autoAdjust="0"/>
    <p:restoredTop sz="80173" autoAdjust="0"/>
  </p:normalViewPr>
  <p:slideViewPr>
    <p:cSldViewPr snapToGrid="0" snapToObjects="1">
      <p:cViewPr varScale="1">
        <p:scale>
          <a:sx n="127" d="100"/>
          <a:sy n="127" d="100"/>
        </p:scale>
        <p:origin x="1374" y="132"/>
      </p:cViewPr>
      <p:guideLst>
        <p:guide orient="horz" pos="1480"/>
        <p:guide pos="5927"/>
        <p:guide pos="96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4496"/>
    </p:cViewPr>
  </p:sorterViewPr>
  <p:notesViewPr>
    <p:cSldViewPr snapToGrid="0" snapToObjects="1" showGuides="1">
      <p:cViewPr varScale="1">
        <p:scale>
          <a:sx n="96" d="100"/>
          <a:sy n="96" d="100"/>
        </p:scale>
        <p:origin x="3642" y="96"/>
      </p:cViewPr>
      <p:guideLst>
        <p:guide orient="horz" pos="3128"/>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slide" Target="slides/slide51.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6.xml"/><Relationship Id="rId19" Type="http://schemas.openxmlformats.org/officeDocument/2006/relationships/slide" Target="slides/slide4.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slide" Target="slides/slide49.xml"/><Relationship Id="rId69"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commentAuthors" Target="commentAuthors.xml"/><Relationship Id="rId75"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microsoft.com/office/2015/10/relationships/revisionInfo" Target="revisionInfo.xml"/><Relationship Id="rId7" Type="http://schemas.openxmlformats.org/officeDocument/2006/relationships/slideMaster" Target="slideMasters/slideMaster7.xml"/><Relationship Id="rId7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kael Steensen Kristensen" userId="b83ab848-736c-46a7-bc9c-fee63635d2fc" providerId="ADAL" clId="{EB9EC717-A518-4EB6-80B0-996B490B187B}"/>
    <pc:docChg chg="undo redo custSel modSld">
      <pc:chgData name="Mikael Steensen Kristensen" userId="b83ab848-736c-46a7-bc9c-fee63635d2fc" providerId="ADAL" clId="{EB9EC717-A518-4EB6-80B0-996B490B187B}" dt="2024-04-29T07:49:13.830" v="236"/>
      <pc:docMkLst>
        <pc:docMk/>
      </pc:docMkLst>
      <pc:sldChg chg="modNotesTx">
        <pc:chgData name="Mikael Steensen Kristensen" userId="b83ab848-736c-46a7-bc9c-fee63635d2fc" providerId="ADAL" clId="{EB9EC717-A518-4EB6-80B0-996B490B187B}" dt="2024-04-29T07:48:46.488" v="199" actId="20577"/>
        <pc:sldMkLst>
          <pc:docMk/>
          <pc:sldMk cId="4185818232" sldId="455"/>
        </pc:sldMkLst>
      </pc:sldChg>
      <pc:sldChg chg="addSp delSp modSp mod">
        <pc:chgData name="Mikael Steensen Kristensen" userId="b83ab848-736c-46a7-bc9c-fee63635d2fc" providerId="ADAL" clId="{EB9EC717-A518-4EB6-80B0-996B490B187B}" dt="2024-04-29T07:49:13.830" v="236"/>
        <pc:sldMkLst>
          <pc:docMk/>
          <pc:sldMk cId="1071979943" sldId="598"/>
        </pc:sldMkLst>
        <pc:spChg chg="add mod">
          <ac:chgData name="Mikael Steensen Kristensen" userId="b83ab848-736c-46a7-bc9c-fee63635d2fc" providerId="ADAL" clId="{EB9EC717-A518-4EB6-80B0-996B490B187B}" dt="2024-04-29T07:48:42.652" v="197"/>
          <ac:spMkLst>
            <pc:docMk/>
            <pc:sldMk cId="1071979943" sldId="598"/>
            <ac:spMk id="2" creationId="{53CA1737-B2AE-8480-14E0-CC04E6BF5B6F}"/>
          </ac:spMkLst>
        </pc:spChg>
        <pc:spChg chg="add mod">
          <ac:chgData name="Mikael Steensen Kristensen" userId="b83ab848-736c-46a7-bc9c-fee63635d2fc" providerId="ADAL" clId="{EB9EC717-A518-4EB6-80B0-996B490B187B}" dt="2024-04-29T07:49:06.667" v="234" actId="20577"/>
          <ac:spMkLst>
            <pc:docMk/>
            <pc:sldMk cId="1071979943" sldId="598"/>
            <ac:spMk id="3" creationId="{FFF30CA0-E00D-66E9-38C2-34DE8CE6A386}"/>
          </ac:spMkLst>
        </pc:spChg>
        <pc:spChg chg="add mod">
          <ac:chgData name="Mikael Steensen Kristensen" userId="b83ab848-736c-46a7-bc9c-fee63635d2fc" providerId="ADAL" clId="{EB9EC717-A518-4EB6-80B0-996B490B187B}" dt="2024-04-29T07:49:13.830" v="236"/>
          <ac:spMkLst>
            <pc:docMk/>
            <pc:sldMk cId="1071979943" sldId="598"/>
            <ac:spMk id="6" creationId="{DE649856-97D5-5341-49ED-BBFEE57B2955}"/>
          </ac:spMkLst>
        </pc:spChg>
        <pc:spChg chg="del mod">
          <ac:chgData name="Mikael Steensen Kristensen" userId="b83ab848-736c-46a7-bc9c-fee63635d2fc" providerId="ADAL" clId="{EB9EC717-A518-4EB6-80B0-996B490B187B}" dt="2024-04-29T07:49:12.234" v="235" actId="478"/>
          <ac:spMkLst>
            <pc:docMk/>
            <pc:sldMk cId="1071979943" sldId="598"/>
            <ac:spMk id="20" creationId="{A65EB088-AB98-D6A7-3519-F09DF4FB55E8}"/>
          </ac:spMkLst>
        </pc:spChg>
      </pc:sldChg>
      <pc:sldChg chg="addSp delSp modSp mod">
        <pc:chgData name="Mikael Steensen Kristensen" userId="b83ab848-736c-46a7-bc9c-fee63635d2fc" providerId="ADAL" clId="{EB9EC717-A518-4EB6-80B0-996B490B187B}" dt="2024-04-29T07:20:08.891" v="30" actId="20577"/>
        <pc:sldMkLst>
          <pc:docMk/>
          <pc:sldMk cId="3587822317" sldId="606"/>
        </pc:sldMkLst>
        <pc:spChg chg="mod">
          <ac:chgData name="Mikael Steensen Kristensen" userId="b83ab848-736c-46a7-bc9c-fee63635d2fc" providerId="ADAL" clId="{EB9EC717-A518-4EB6-80B0-996B490B187B}" dt="2024-04-29T07:20:08.891" v="30" actId="20577"/>
          <ac:spMkLst>
            <pc:docMk/>
            <pc:sldMk cId="3587822317" sldId="606"/>
            <ac:spMk id="20" creationId="{00000000-0000-0000-0000-000000000000}"/>
          </ac:spMkLst>
        </pc:spChg>
        <pc:picChg chg="mod">
          <ac:chgData name="Mikael Steensen Kristensen" userId="b83ab848-736c-46a7-bc9c-fee63635d2fc" providerId="ADAL" clId="{EB9EC717-A518-4EB6-80B0-996B490B187B}" dt="2024-04-29T07:18:49.605" v="4" actId="1076"/>
          <ac:picMkLst>
            <pc:docMk/>
            <pc:sldMk cId="3587822317" sldId="606"/>
            <ac:picMk id="7" creationId="{C2E07AE3-DB4D-BDF1-5AF8-B5BC18A1CE65}"/>
          </ac:picMkLst>
        </pc:picChg>
        <pc:picChg chg="del">
          <ac:chgData name="Mikael Steensen Kristensen" userId="b83ab848-736c-46a7-bc9c-fee63635d2fc" providerId="ADAL" clId="{EB9EC717-A518-4EB6-80B0-996B490B187B}" dt="2024-04-29T07:18:21.477" v="3" actId="478"/>
          <ac:picMkLst>
            <pc:docMk/>
            <pc:sldMk cId="3587822317" sldId="606"/>
            <ac:picMk id="9" creationId="{00000000-0000-0000-0000-000000000000}"/>
          </ac:picMkLst>
        </pc:picChg>
        <pc:picChg chg="mod">
          <ac:chgData name="Mikael Steensen Kristensen" userId="b83ab848-736c-46a7-bc9c-fee63635d2fc" providerId="ADAL" clId="{EB9EC717-A518-4EB6-80B0-996B490B187B}" dt="2024-04-29T07:19:24.462" v="8" actId="1076"/>
          <ac:picMkLst>
            <pc:docMk/>
            <pc:sldMk cId="3587822317" sldId="606"/>
            <ac:picMk id="10" creationId="{1DD198BC-0E5A-4E46-6371-4A4BB2DD0700}"/>
          </ac:picMkLst>
        </pc:picChg>
        <pc:picChg chg="add mod ord">
          <ac:chgData name="Mikael Steensen Kristensen" userId="b83ab848-736c-46a7-bc9c-fee63635d2fc" providerId="ADAL" clId="{EB9EC717-A518-4EB6-80B0-996B490B187B}" dt="2024-04-29T07:18:19.232" v="2" actId="167"/>
          <ac:picMkLst>
            <pc:docMk/>
            <pc:sldMk cId="3587822317" sldId="606"/>
            <ac:picMk id="11" creationId="{055ACAAF-1E8F-3D80-1A55-AFA04D6FC23C}"/>
          </ac:picMkLst>
        </pc:picChg>
      </pc:sldChg>
      <pc:sldChg chg="modSp mod">
        <pc:chgData name="Mikael Steensen Kristensen" userId="b83ab848-736c-46a7-bc9c-fee63635d2fc" providerId="ADAL" clId="{EB9EC717-A518-4EB6-80B0-996B490B187B}" dt="2024-04-29T07:20:23.711" v="50" actId="20577"/>
        <pc:sldMkLst>
          <pc:docMk/>
          <pc:sldMk cId="454677191" sldId="655"/>
        </pc:sldMkLst>
        <pc:spChg chg="mod">
          <ac:chgData name="Mikael Steensen Kristensen" userId="b83ab848-736c-46a7-bc9c-fee63635d2fc" providerId="ADAL" clId="{EB9EC717-A518-4EB6-80B0-996B490B187B}" dt="2024-04-29T07:20:23.711" v="50" actId="20577"/>
          <ac:spMkLst>
            <pc:docMk/>
            <pc:sldMk cId="454677191" sldId="655"/>
            <ac:spMk id="6156"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346D-46FA-95E2-9D82E3C3FB0F}"/>
              </c:ext>
            </c:extLst>
          </c:dPt>
          <c:dLbls>
            <c:dLbl>
              <c:idx val="0"/>
              <c:tx>
                <c:rich>
                  <a:bodyPr/>
                  <a:lstStyle/>
                  <a:p>
                    <a:fld id="{7193BD56-F7E3-4383-B4C2-D754BDE9A96F}"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[CELLREF]</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'Ark1'!$A$2:$A$7</c:f>
              <c:strCache>
                <c:ptCount val="5"/>
                <c:pt idx="0">
                  <c:v>Education</c:v>
                </c:pt>
                <c:pt idx="1">
                  <c:v>Research (basic research funds)</c:v>
                </c:pt>
                <c:pt idx="2">
                  <c:v>External funding</c:v>
                </c:pt>
                <c:pt idx="3">
                  <c:v>Public-sector consultancy </c:v>
                </c:pt>
                <c:pt idx="4">
                  <c:v>Other funding</c:v>
                </c:pt>
              </c:strCache>
            </c:strRef>
          </c:cat>
          <c:val>
            <c:numRef>
              <c:f>'Ark1'!$B$2:$B$7</c:f>
              <c:numCache>
                <c:formatCode>General</c:formatCode>
                <c:ptCount val="6"/>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 admissions</c:v>
                </c:pt>
              </c:strCache>
            </c:strRef>
          </c:tx>
          <c:spPr>
            <a:ln w="28575" cap="rnd">
              <a:solidFill>
                <a:schemeClr val="accent1"/>
              </a:solidFill>
              <a:round/>
            </a:ln>
            <a:effectLst/>
          </c:spPr>
          <c:marker>
            <c:symbol val="none"/>
          </c:marker>
          <c:dLbls>
            <c:dLbl>
              <c:idx val="8"/>
              <c:layout>
                <c:manualLayout>
                  <c:x val="-3.4117338109431981E-2"/>
                  <c:y val="4.86215857416789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77-46F7-8E62-728B9BEAF9C2}"/>
                </c:ext>
              </c:extLst>
            </c:dLbl>
            <c:dLbl>
              <c:idx val="9"/>
              <c:layout>
                <c:manualLayout>
                  <c:x val="-4.1779850879657972E-2"/>
                  <c:y val="6.14844391124935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FB4A-495E-BB60-854FC18A72F6}"/>
            </c:ext>
          </c:extLst>
        </c:ser>
        <c:ser>
          <c:idx val="1"/>
          <c:order val="1"/>
          <c:tx>
            <c:strRef>
              <c:f>'Ark1'!$C$1</c:f>
              <c:strCache>
                <c:ptCount val="1"/>
                <c:pt idx="0">
                  <c:v>Master admissions</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77-46F7-8E62-728B9BEAF9C2}"/>
                </c:ext>
              </c:extLst>
            </c:dLbl>
            <c:dLbl>
              <c:idx val="9"/>
              <c:layout>
                <c:manualLayout>
                  <c:x val="-4.1779850879657972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FB4A-495E-BB60-854FC18A72F6}"/>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E9E1DC8B-0A09-DC4E-ABCE-FAAA12F0302B}" type="slidenum">
              <a:rPr lang="en-US" smtClean="0"/>
              <a:t>‹#›</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440" tIns="45720" rIns="91440" bIns="45720" rtlCol="0" anchor="ctr"/>
          <a:lstStyle/>
          <a:p>
            <a:pPr rtl="0"/>
            <a:endParaRPr lang="en-US"/>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rtl="0"/>
            <a:r>
              <a:rPr lang="en-gb"/>
              <a:t>Click to edit Master text styles</a:t>
            </a:r>
          </a:p>
          <a:p>
            <a:pPr lvl="1" rtl="0"/>
            <a:r>
              <a:rPr lang="en-gb"/>
              <a:t>Second level</a:t>
            </a:r>
          </a:p>
          <a:p>
            <a:pPr lvl="2" rtl="0"/>
            <a:r>
              <a:rPr lang="en-gb"/>
              <a:t>Third level</a:t>
            </a:r>
          </a:p>
          <a:p>
            <a:pPr lvl="3" rtl="0"/>
            <a:r>
              <a:rPr lang="en-gb"/>
              <a:t>Fourth level</a:t>
            </a:r>
          </a:p>
          <a:p>
            <a:pPr lvl="4" rtl="0"/>
            <a:r>
              <a:rPr lang="en-gb"/>
              <a:t>Fifth level</a:t>
            </a:r>
            <a:endParaRPr lang="en-US"/>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8C896355-3DDC-9949-861F-AD0908BFCC23}" type="slidenum">
              <a:rPr lang="en-US" smtClean="0"/>
              <a:t>‹#›</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en-GB"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a:t>
            </a:fld>
            <a:endParaRPr lang="en-US"/>
          </a:p>
        </p:txBody>
      </p:sp>
    </p:spTree>
    <p:extLst>
      <p:ext uri="{BB962C8B-B14F-4D97-AF65-F5344CB8AC3E}">
        <p14:creationId xmlns:p14="http://schemas.microsoft.com/office/powerpoint/2010/main" val="7076843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1 October 2024. Includes students enrolled on ordinary full-time programmes, part-time programmes and visiting students.</a:t>
            </a:r>
          </a:p>
          <a:p>
            <a:pPr rtl="0"/>
            <a:r>
              <a:rPr lang="en-gb" dirty="0"/>
              <a:t>Source: QlikView </a:t>
            </a:r>
            <a:r>
              <a:rPr lang="en-gb" dirty="0" err="1"/>
              <a:t>bestandsrapport</a:t>
            </a:r>
            <a:r>
              <a:rPr lang="en-gb" dirty="0"/>
              <a:t> 2024.</a:t>
            </a:r>
            <a:endParaRPr lang="da-DK" baseline="0" dirty="0"/>
          </a:p>
          <a:p>
            <a:pPr rtl="0"/>
            <a:endParaRPr lang="da-DK" dirty="0"/>
          </a:p>
          <a:p>
            <a:pPr rtl="0"/>
            <a:r>
              <a:rPr lang="en-gb" b="1" dirty="0"/>
              <a:t>PhD 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Source: The Finance and Accounts Department, calculated 31.12.2023 (AAU </a:t>
            </a:r>
            <a:r>
              <a:rPr lang="en-GB" dirty="0"/>
              <a:t>in figures</a:t>
            </a:r>
            <a:r>
              <a:rPr lang="en-gb" baseline="0" dirty="0"/>
              <a:t>)</a:t>
            </a:r>
            <a:endParaRPr lang="da-DK" dirty="0"/>
          </a:p>
          <a:p>
            <a:pPr rtl="0"/>
            <a:r>
              <a:rPr lang="en-gb" dirty="0"/>
              <a:t>Note: Number of PhD students</a:t>
            </a:r>
            <a:endParaRPr lang="da-DK" dirty="0"/>
          </a:p>
          <a:p>
            <a:pPr rtl="0"/>
            <a:endParaRPr lang="en-gb" b="1" dirty="0"/>
          </a:p>
          <a:p>
            <a:pPr rtl="0"/>
            <a:r>
              <a:rPr lang="en-gb" b="1" dirty="0"/>
              <a:t>FTE</a:t>
            </a:r>
          </a:p>
          <a:p>
            <a:pPr rtl="0"/>
            <a:r>
              <a:rPr lang="en-gb" dirty="0"/>
              <a:t>Source: AAU Key figures, </a:t>
            </a:r>
            <a:r>
              <a:rPr lang="en-gb" dirty="0" err="1"/>
              <a:t>calculted</a:t>
            </a:r>
            <a:r>
              <a:rPr lang="en-gb" dirty="0"/>
              <a:t> 31.12.2023</a:t>
            </a:r>
          </a:p>
          <a:p>
            <a:pPr rtl="0"/>
            <a:endParaRPr lang="en-GB" dirty="0"/>
          </a:p>
          <a:p>
            <a:pPr rtl="0"/>
            <a:r>
              <a:rPr lang="en-GB" b="1" dirty="0"/>
              <a:t>Revenue:</a:t>
            </a:r>
            <a:r>
              <a:rPr lang="en-GB" baseline="0" dirty="0"/>
              <a:t> </a:t>
            </a:r>
          </a:p>
          <a:p>
            <a:pPr rtl="0"/>
            <a:r>
              <a:rPr lang="en-GB" baseline="0" dirty="0"/>
              <a:t>Source: budget 2024 (Approved by the AAU Board dec 2023)</a:t>
            </a: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10</a:t>
            </a:fld>
            <a:endParaRPr lang="en-US"/>
          </a:p>
        </p:txBody>
      </p:sp>
    </p:spTree>
    <p:extLst>
      <p:ext uri="{BB962C8B-B14F-4D97-AF65-F5344CB8AC3E}">
        <p14:creationId xmlns:p14="http://schemas.microsoft.com/office/powerpoint/2010/main" val="3360111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11</a:t>
            </a:fld>
            <a:endParaRPr lang="en-US"/>
          </a:p>
        </p:txBody>
      </p:sp>
    </p:spTree>
    <p:extLst>
      <p:ext uri="{BB962C8B-B14F-4D97-AF65-F5344CB8AC3E}">
        <p14:creationId xmlns:p14="http://schemas.microsoft.com/office/powerpoint/2010/main" val="1891009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None/>
            </a:pPr>
            <a:endParaRPr lang="da-DK" sz="1200" dirty="0"/>
          </a:p>
          <a:p>
            <a:pPr marL="0" indent="0" rtl="0">
              <a:buNone/>
            </a:pP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12</a:t>
            </a:fld>
            <a:endParaRPr lang="en-US"/>
          </a:p>
        </p:txBody>
      </p:sp>
    </p:spTree>
    <p:extLst>
      <p:ext uri="{BB962C8B-B14F-4D97-AF65-F5344CB8AC3E}">
        <p14:creationId xmlns:p14="http://schemas.microsoft.com/office/powerpoint/2010/main" val="19656204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MIT </a:t>
            </a:r>
            <a:r>
              <a:rPr lang="da-DK" sz="1200" kern="1200" dirty="0">
                <a:solidFill>
                  <a:schemeClr val="tx1"/>
                </a:solidFill>
                <a:latin typeface="+mn-lt"/>
                <a:ea typeface="+mn-ea"/>
                <a:cs typeface="+mn-cs"/>
              </a:rPr>
              <a:t>Report: </a:t>
            </a:r>
            <a:r>
              <a:rPr lang="en-US" sz="1200" kern="1200" dirty="0">
                <a:solidFill>
                  <a:schemeClr val="tx1"/>
                </a:solidFill>
                <a:latin typeface="+mn-lt"/>
                <a:ea typeface="+mn-ea"/>
                <a:cs typeface="+mn-cs"/>
              </a:rPr>
              <a:t>”The global state of the art in engineering education” </a:t>
            </a:r>
            <a:r>
              <a:rPr lang="en-US" dirty="0"/>
              <a:t>(Graham, Ruth for MIT, 2018)</a:t>
            </a:r>
            <a:endParaRPr lang="da-DK"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baseline="0" dirty="0"/>
              <a:t>Rapport from </a:t>
            </a:r>
            <a:r>
              <a:rPr lang="da-DK" dirty="0"/>
              <a:t>Massachusetts Institute of Technology (MIT)</a:t>
            </a:r>
            <a:r>
              <a:rPr lang="da-DK" baseline="0" dirty="0"/>
              <a:t> </a:t>
            </a:r>
            <a:r>
              <a:rPr lang="da-DK" dirty="0"/>
              <a:t>from March, 2018.</a:t>
            </a:r>
          </a:p>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14</a:t>
            </a:fld>
            <a:endParaRPr lang="en-US"/>
          </a:p>
        </p:txBody>
      </p:sp>
    </p:spTree>
    <p:extLst>
      <p:ext uri="{BB962C8B-B14F-4D97-AF65-F5344CB8AC3E}">
        <p14:creationId xmlns:p14="http://schemas.microsoft.com/office/powerpoint/2010/main" val="472971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dirty="0"/>
              <a:t>Note: Bachelor intake is calculated as intake through the Coordinated Admission System on 1 October of the year in question. Master intake is calculated on 1 October of the year in question. </a:t>
            </a:r>
          </a:p>
          <a:p>
            <a:pPr marL="0" marR="0" indent="0" algn="l" defTabSz="914400" rtl="0" eaLnBrk="1" fontAlgn="auto" latinLnBrk="0" hangingPunct="1">
              <a:lnSpc>
                <a:spcPct val="100000"/>
              </a:lnSpc>
              <a:spcBef>
                <a:spcPts val="0"/>
              </a:spcBef>
              <a:spcAft>
                <a:spcPts val="0"/>
              </a:spcAft>
              <a:buClrTx/>
              <a:buSzTx/>
              <a:buFontTx/>
              <a:buNone/>
              <a:tabLst/>
              <a:defRPr/>
            </a:pPr>
            <a:r>
              <a:rPr lang="en-gb" dirty="0"/>
              <a:t>Source: QlikView</a:t>
            </a:r>
            <a:endParaRPr lang="da-DK" dirty="0"/>
          </a:p>
          <a:p>
            <a:pPr rtl="0"/>
            <a:endParaRPr lang="da-DK" baseline="0" dirty="0"/>
          </a:p>
          <a:p>
            <a:pPr rtl="0"/>
            <a:r>
              <a:rPr lang="en-gb" dirty="0"/>
              <a:t>Number of programmes (includes programmes which are open</a:t>
            </a:r>
            <a:r>
              <a:rPr lang="en-gb" baseline="0" dirty="0"/>
              <a:t> for admission)</a:t>
            </a:r>
            <a:endParaRPr lang="en-gb" dirty="0"/>
          </a:p>
          <a:p>
            <a:pPr rtl="0"/>
            <a:r>
              <a:rPr lang="en-gb" dirty="0"/>
              <a:t>Source: database about AAU programmes, </a:t>
            </a:r>
            <a:r>
              <a:rPr lang="en-GB" dirty="0"/>
              <a:t>J</a:t>
            </a:r>
            <a:r>
              <a:rPr lang="en-gb" dirty="0"/>
              <a:t>anuary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1848985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noProof="0" dirty="0">
                <a:solidFill>
                  <a:schemeClr val="bg1"/>
                </a:solidFill>
              </a:rPr>
              <a:t>Source: AAU website, Education and </a:t>
            </a:r>
            <a:r>
              <a:rPr lang="en-US" sz="1200" b="0" noProof="0" dirty="0" err="1">
                <a:solidFill>
                  <a:schemeClr val="bg1"/>
                </a:solidFill>
              </a:rPr>
              <a:t>Programmes</a:t>
            </a:r>
            <a:r>
              <a:rPr lang="en-US" sz="1200" b="0" noProof="0" dirty="0">
                <a:solidFill>
                  <a:schemeClr val="bg1"/>
                </a:solidFill>
              </a:rPr>
              <a:t> at Aalborg University. January 2022</a:t>
            </a:r>
          </a:p>
          <a:p>
            <a:endParaRPr lang="en-US" noProof="0" dirty="0"/>
          </a:p>
          <a:p>
            <a:r>
              <a:rPr lang="en-US" b="1" noProof="0" dirty="0"/>
              <a:t>Media, communication &amp; information</a:t>
            </a:r>
          </a:p>
          <a:p>
            <a:r>
              <a:rPr lang="en-US" b="0" baseline="0" noProof="0" dirty="0"/>
              <a:t>E.g. Communication &amp; Digital Media, International Business Communication, Artificial Intelligence Engineering</a:t>
            </a:r>
          </a:p>
          <a:p>
            <a:endParaRPr lang="en-US" baseline="0" noProof="0" dirty="0"/>
          </a:p>
          <a:p>
            <a:r>
              <a:rPr lang="en-US" b="1" baseline="0" noProof="0" dirty="0"/>
              <a:t>Society, Politics &amp; Economics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t>
            </a:r>
            <a:r>
              <a:rPr kumimoji="0" lang="en-US" sz="1200" b="0" i="0" u="none" strike="noStrike" kern="1200" cap="none" spc="0" normalizeH="0" noProof="0" dirty="0">
                <a:ln>
                  <a:noFill/>
                </a:ln>
                <a:solidFill>
                  <a:srgbClr val="211A52"/>
                </a:solidFill>
                <a:effectLst/>
                <a:uLnTx/>
                <a:uFillTx/>
                <a:latin typeface="Arial"/>
                <a:ea typeface="+mn-ea"/>
                <a:cs typeface="+mn-cs"/>
              </a:rPr>
              <a:t>Public Administration &amp; Social Studies, </a:t>
            </a:r>
            <a:r>
              <a:rPr lang="en-US" dirty="0">
                <a:solidFill>
                  <a:srgbClr val="211A52"/>
                </a:solidFill>
                <a:latin typeface="Arial"/>
              </a:rPr>
              <a:t>Economics, </a:t>
            </a:r>
            <a:r>
              <a:rPr kumimoji="0" lang="en-US" sz="1200" b="0" i="0" u="none" strike="noStrike" kern="1200" cap="none" spc="0" normalizeH="0" baseline="0" noProof="0" dirty="0">
                <a:ln>
                  <a:noFill/>
                </a:ln>
                <a:solidFill>
                  <a:srgbClr val="211A52"/>
                </a:solidFill>
                <a:effectLst/>
                <a:uLnTx/>
                <a:uFillTx/>
                <a:latin typeface="Arial"/>
                <a:ea typeface="+mn-ea"/>
                <a:cs typeface="+mn-cs"/>
              </a:rPr>
              <a:t>Sociology</a:t>
            </a:r>
          </a:p>
          <a:p>
            <a:endParaRPr lang="en-US"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Business Economics, Trade &amp; Management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noProof="0" dirty="0"/>
              <a:t>E.g. </a:t>
            </a:r>
            <a:r>
              <a:rPr lang="en-US" noProof="0" dirty="0">
                <a:solidFill>
                  <a:srgbClr val="211A52"/>
                </a:solidFill>
                <a:latin typeface="Arial"/>
              </a:rPr>
              <a:t>Economics and Business Administration, Law, </a:t>
            </a:r>
            <a:r>
              <a:rPr lang="en-US" sz="1600" dirty="0">
                <a:solidFill>
                  <a:srgbClr val="211A52"/>
                </a:solidFill>
                <a:latin typeface="Arial"/>
              </a:rPr>
              <a:t>Global Business Engineering</a:t>
            </a:r>
            <a:endParaRPr kumimoji="0" lang="en-US" sz="1050" b="0" i="0" u="none" strike="noStrike" kern="1200" cap="none" spc="0" normalizeH="0" baseline="0" noProof="0" dirty="0">
              <a:ln>
                <a:noFill/>
              </a:ln>
              <a:solidFill>
                <a:srgbClr val="211A52"/>
              </a:solidFill>
              <a:effectLst/>
              <a:uLnTx/>
              <a:uFillTx/>
              <a:latin typeface="Arial"/>
              <a:ea typeface="+mn-ea"/>
              <a:cs typeface="+mn-cs"/>
            </a:endParaRPr>
          </a:p>
          <a:p>
            <a:endParaRPr lang="en-US" b="0"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Biology, Chemistry &amp; Nature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11A52"/>
                </a:solidFill>
                <a:effectLst/>
                <a:uLnTx/>
                <a:uFillTx/>
                <a:latin typeface="Arial"/>
                <a:ea typeface="+mn-ea"/>
                <a:cs typeface="+mn-cs"/>
              </a:rPr>
              <a:t>E.g. Biology, Chemistry, Environmental Science </a:t>
            </a:r>
            <a:endParaRPr kumimoji="0" lang="en-US" sz="11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noProof="0" dirty="0"/>
          </a:p>
          <a:p>
            <a:r>
              <a:rPr lang="en-US" b="1" baseline="0" noProof="0" dirty="0"/>
              <a:t>Art, music and design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Architecture &amp; Design, </a:t>
            </a:r>
            <a:r>
              <a:rPr kumimoji="0" lang="en-US" sz="1200" b="0" i="0" u="none" strike="noStrike" kern="1200" cap="none" spc="0" normalizeH="0" baseline="0" noProof="0" dirty="0">
                <a:ln>
                  <a:noFill/>
                </a:ln>
                <a:solidFill>
                  <a:srgbClr val="211A52"/>
                </a:solidFill>
                <a:effectLst/>
                <a:uLnTx/>
                <a:uFillTx/>
                <a:latin typeface="Arial"/>
                <a:ea typeface="+mn-ea"/>
                <a:cs typeface="+mn-cs"/>
              </a:rPr>
              <a:t>Art &amp; Technology, Music,</a:t>
            </a:r>
            <a:r>
              <a:rPr kumimoji="0" lang="en-US" sz="1200" b="0" i="0" u="none" strike="noStrike" kern="1200" cap="none" spc="0" normalizeH="0" noProof="0" dirty="0">
                <a:ln>
                  <a:noFill/>
                </a:ln>
                <a:solidFill>
                  <a:srgbClr val="211A52"/>
                </a:solidFill>
                <a:effectLst/>
                <a:uLnTx/>
                <a:uFillTx/>
                <a:latin typeface="Arial"/>
                <a:ea typeface="+mn-ea"/>
                <a:cs typeface="+mn-cs"/>
              </a:rPr>
              <a:t> Sustainable Design</a:t>
            </a:r>
            <a:endParaRPr kumimoji="0" lang="en-US"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ctr" defTabSz="914318" rtl="0" eaLnBrk="1" fontAlgn="auto" latinLnBrk="0" hangingPunct="1">
              <a:lnSpc>
                <a:spcPct val="100000"/>
              </a:lnSpc>
              <a:spcBef>
                <a:spcPts val="60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Medicine, </a:t>
            </a:r>
            <a:r>
              <a:rPr lang="en-US" b="1" dirty="0">
                <a:solidFill>
                  <a:srgbClr val="211A52"/>
                </a:solidFill>
                <a:latin typeface="Arial"/>
              </a:rPr>
              <a:t>H</a:t>
            </a:r>
            <a:r>
              <a:rPr kumimoji="0" lang="en-US" sz="1200" b="1" i="0" u="none" strike="noStrike" kern="1200" cap="none" spc="0" normalizeH="0" baseline="0" noProof="0" dirty="0" err="1">
                <a:ln>
                  <a:noFill/>
                </a:ln>
                <a:solidFill>
                  <a:srgbClr val="211A52"/>
                </a:solidFill>
                <a:effectLst/>
                <a:uLnTx/>
                <a:uFillTx/>
                <a:latin typeface="Arial"/>
                <a:ea typeface="+mn-ea"/>
                <a:cs typeface="+mn-cs"/>
              </a:rPr>
              <a:t>ealth</a:t>
            </a:r>
            <a:r>
              <a:rPr kumimoji="0" lang="en-US" sz="1200" b="1" i="0" u="none" strike="noStrike" kern="1200" cap="none" spc="0" normalizeH="0" baseline="0" noProof="0" dirty="0">
                <a:ln>
                  <a:noFill/>
                </a:ln>
                <a:solidFill>
                  <a:srgbClr val="211A52"/>
                </a:solidFill>
                <a:effectLst/>
                <a:uLnTx/>
                <a:uFillTx/>
                <a:latin typeface="Arial"/>
                <a:ea typeface="+mn-ea"/>
                <a:cs typeface="+mn-cs"/>
              </a:rPr>
              <a:t> &amp; Care</a:t>
            </a:r>
          </a:p>
          <a:p>
            <a:pPr marL="0" marR="0" lvl="0" indent="0" algn="l" defTabSz="914318" rtl="0" eaLnBrk="1" fontAlgn="auto" latinLnBrk="0" hangingPunct="1">
              <a:lnSpc>
                <a:spcPct val="100000"/>
              </a:lnSpc>
              <a:spcBef>
                <a:spcPts val="600"/>
              </a:spcBef>
              <a:spcAft>
                <a:spcPts val="0"/>
              </a:spcAft>
              <a:buClrTx/>
              <a:buSzTx/>
              <a:buFontTx/>
              <a:buNone/>
              <a:tabLst/>
              <a:defRPr/>
            </a:pPr>
            <a:r>
              <a:rPr lang="en-US" baseline="0" noProof="0" dirty="0"/>
              <a:t>E.g. Medicine, </a:t>
            </a:r>
            <a:r>
              <a:rPr lang="en-US" dirty="0">
                <a:solidFill>
                  <a:srgbClr val="211A52"/>
                </a:solidFill>
                <a:latin typeface="Arial"/>
              </a:rPr>
              <a:t>Sports Science, Biomedical Engineering &amp; Informatics</a:t>
            </a:r>
          </a:p>
          <a:p>
            <a:pPr marL="0" marR="0" lvl="0" indent="0" algn="l" defTabSz="914318" rtl="0" eaLnBrk="1" fontAlgn="auto" latinLnBrk="0" hangingPunct="1">
              <a:lnSpc>
                <a:spcPct val="100000"/>
              </a:lnSpc>
              <a:spcBef>
                <a:spcPts val="600"/>
              </a:spcBef>
              <a:spcAft>
                <a:spcPts val="0"/>
              </a:spcAft>
              <a:buClrTx/>
              <a:buSzTx/>
              <a:buFontTx/>
              <a:buNone/>
              <a:tabLst/>
              <a:defRPr/>
            </a:pPr>
            <a:endParaRPr lang="en-US" dirty="0">
              <a:solidFill>
                <a:srgbClr val="211A52"/>
              </a:solidFill>
              <a:latin typeface="Arial"/>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Physics, Mathematics &amp; Nanotechnology</a:t>
            </a:r>
          </a:p>
          <a:p>
            <a:r>
              <a:rPr lang="en-US" baseline="0" noProof="0" dirty="0"/>
              <a:t>E.g. Physics, Mathematics &amp; Nanotechnology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Pedagogy, Psychology &amp; Teaching</a:t>
            </a:r>
          </a:p>
          <a:p>
            <a:r>
              <a:rPr lang="en-US" baseline="0" noProof="0" dirty="0"/>
              <a:t>E.g. Psychology, Music Therapy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err="1">
                <a:ln>
                  <a:noFill/>
                </a:ln>
                <a:solidFill>
                  <a:srgbClr val="211A52"/>
                </a:solidFill>
                <a:effectLst/>
                <a:uLnTx/>
                <a:uFillTx/>
                <a:latin typeface="Arial"/>
                <a:ea typeface="+mn-ea"/>
                <a:cs typeface="+mn-cs"/>
              </a:rPr>
              <a:t>Langugage</a:t>
            </a:r>
            <a:r>
              <a:rPr kumimoji="0" lang="en-US" sz="1200" b="1" i="0" u="none" strike="noStrike" kern="1200" cap="none" spc="0" normalizeH="0" baseline="0" noProof="0" dirty="0">
                <a:ln>
                  <a:noFill/>
                </a:ln>
                <a:solidFill>
                  <a:srgbClr val="211A52"/>
                </a:solidFill>
                <a:effectLst/>
                <a:uLnTx/>
                <a:uFillTx/>
                <a:latin typeface="Arial"/>
                <a:ea typeface="+mn-ea"/>
                <a:cs typeface="+mn-cs"/>
              </a:rPr>
              <a:t>, Culture &amp; History</a:t>
            </a:r>
          </a:p>
          <a:p>
            <a:r>
              <a:rPr lang="en-US" baseline="0" noProof="0" dirty="0"/>
              <a:t>E.g. English, History, Language &amp; International Studies, Applied Philosophy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IT, Electronics &amp; Programming</a:t>
            </a:r>
          </a:p>
          <a:p>
            <a:r>
              <a:rPr lang="en-US" baseline="0" noProof="0" dirty="0"/>
              <a:t>E.g. Computer Science, Robotics, </a:t>
            </a:r>
            <a:r>
              <a:rPr lang="en-US" baseline="0" noProof="0" dirty="0" err="1"/>
              <a:t>Medialogy</a:t>
            </a:r>
            <a:r>
              <a:rPr lang="en-US" baseline="0" noProof="0" dirty="0"/>
              <a:t>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Technique, Construction &amp; Innovation</a:t>
            </a:r>
          </a:p>
          <a:p>
            <a:r>
              <a:rPr lang="en-US" baseline="0" noProof="0" dirty="0"/>
              <a:t>E.g. Structural &amp; Civil Engineering, Energy Engineering, Mechanical Engineering</a:t>
            </a:r>
            <a:endParaRPr lang="en-US" noProof="0" dirty="0"/>
          </a:p>
          <a:p>
            <a:endParaRPr lang="en-US" noProof="0" dirty="0"/>
          </a:p>
          <a:p>
            <a:endParaRPr lang="en-US" noProof="0" dirty="0"/>
          </a:p>
        </p:txBody>
      </p:sp>
      <p:sp>
        <p:nvSpPr>
          <p:cNvPr id="4" name="Pladsholder til slidenummer 3"/>
          <p:cNvSpPr>
            <a:spLocks noGrp="1"/>
          </p:cNvSpPr>
          <p:nvPr>
            <p:ph type="sldNum" sz="quarter" idx="5"/>
          </p:nvPr>
        </p:nvSpPr>
        <p:spPr/>
        <p:txBody>
          <a:bodyPr/>
          <a:lstStyle/>
          <a:p>
            <a:pPr rtl="0"/>
            <a:fld id="{8C896355-3DDC-9949-861F-AD0908BFCC23}" type="slidenum">
              <a:rPr lang="en-US" smtClean="0"/>
              <a:t>16</a:t>
            </a:fld>
            <a:endParaRPr lang="en-US"/>
          </a:p>
        </p:txBody>
      </p:sp>
    </p:spTree>
    <p:extLst>
      <p:ext uri="{BB962C8B-B14F-4D97-AF65-F5344CB8AC3E}">
        <p14:creationId xmlns:p14="http://schemas.microsoft.com/office/powerpoint/2010/main" val="3744029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5463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2</a:t>
            </a:fld>
            <a:endParaRPr lang="en-US"/>
          </a:p>
        </p:txBody>
      </p:sp>
    </p:spTree>
    <p:extLst>
      <p:ext uri="{BB962C8B-B14F-4D97-AF65-F5344CB8AC3E}">
        <p14:creationId xmlns:p14="http://schemas.microsoft.com/office/powerpoint/2010/main" val="767251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solidFill>
                  <a:schemeClr val="bg1"/>
                </a:solidFill>
              </a:rPr>
              <a:t>The best European university for engineering</a:t>
            </a:r>
          </a:p>
          <a:p>
            <a:pPr marL="0" indent="0" rtl="0">
              <a:buFont typeface="Arial" panose="020B0604020202020204" pitchFamily="34" charset="0"/>
              <a:buNone/>
            </a:pPr>
            <a:r>
              <a:rPr lang="en-gb" dirty="0"/>
              <a:t>Source: Best Global Universities for Engineering, U.S. News &amp; World Report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among the top universities in the world</a:t>
            </a: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dirty="0">
                <a:solidFill>
                  <a:schemeClr val="bg1"/>
                </a:solidFill>
              </a:rPr>
              <a:t>Source: World University Rankings, Times Higher Education, 2024</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solidFill>
                  <a:schemeClr val="tx1"/>
                </a:solidFill>
                <a:latin typeface="+mn-lt"/>
              </a:rPr>
              <a:t>Source: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2024</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the best young university in Scandinavia</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Note: AAU 2024 No. 22.  The rank</a:t>
            </a:r>
            <a:r>
              <a:rPr lang="en-gb" b="0" baseline="0" dirty="0"/>
              <a:t> i</a:t>
            </a:r>
            <a:r>
              <a:rPr lang="en-gb" b="0" dirty="0"/>
              <a:t>ncludes 605 universities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Times Higher Education </a:t>
            </a:r>
            <a:r>
              <a:rPr lang="da-DK" b="0" baseline="0" dirty="0"/>
              <a:t>Young University Ranking</a:t>
            </a:r>
            <a:endParaRPr lang="en-gb" b="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lvl="0" rtl="0"/>
            <a:r>
              <a:rPr lang="en-US" sz="1200" b="1" kern="1200" dirty="0">
                <a:solidFill>
                  <a:schemeClr val="tx1"/>
                </a:solidFill>
                <a:effectLst/>
                <a:latin typeface="+mn-lt"/>
                <a:ea typeface="+mn-ea"/>
                <a:cs typeface="+mn-cs"/>
              </a:rPr>
              <a:t>Examples</a:t>
            </a:r>
          </a:p>
          <a:p>
            <a:pPr lvl="0" rtl="0"/>
            <a:r>
              <a:rPr lang="en-US" sz="1200" b="1" kern="1200" dirty="0">
                <a:solidFill>
                  <a:schemeClr val="tx1"/>
                </a:solidFill>
                <a:effectLst/>
                <a:latin typeface="+mn-lt"/>
                <a:ea typeface="+mn-ea"/>
                <a:cs typeface="+mn-cs"/>
              </a:rPr>
              <a:t>Virtual reality:</a:t>
            </a:r>
            <a:r>
              <a:rPr lang="en-US" sz="1200" kern="1200" dirty="0">
                <a:solidFill>
                  <a:schemeClr val="tx1"/>
                </a:solidFill>
                <a:effectLst/>
                <a:latin typeface="+mn-lt"/>
                <a:ea typeface="+mn-ea"/>
                <a:cs typeface="+mn-cs"/>
              </a:rPr>
              <a:t> Combating anxiety in children with autism. Getting senior citizens to exercise more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Big data:</a:t>
            </a:r>
            <a:r>
              <a:rPr lang="en-US" sz="1200" b="0" i="0" kern="1200" dirty="0">
                <a:solidFill>
                  <a:schemeClr val="tx1"/>
                </a:solidFill>
                <a:effectLst/>
                <a:latin typeface="+mn-lt"/>
                <a:ea typeface="+mn-ea"/>
                <a:cs typeface="+mn-cs"/>
              </a:rPr>
              <a:t> Ensuring more efficient, safe and environmentally friendly traffic</a:t>
            </a:r>
          </a:p>
          <a:p>
            <a:pPr lvl="0" rtl="0"/>
            <a:r>
              <a:rPr lang="en-US" sz="1200" b="1" i="0" kern="1200" dirty="0">
                <a:solidFill>
                  <a:schemeClr val="tx1"/>
                </a:solidFill>
                <a:effectLst/>
                <a:latin typeface="+mn-lt"/>
                <a:ea typeface="+mn-ea"/>
                <a:cs typeface="+mn-cs"/>
              </a:rPr>
              <a:t>Robots, drones and satellites: </a:t>
            </a:r>
            <a:r>
              <a:rPr lang="en-US" sz="1200" b="0" i="0" kern="1200" dirty="0">
                <a:solidFill>
                  <a:schemeClr val="tx1"/>
                </a:solidFill>
                <a:effectLst/>
                <a:latin typeface="+mn-lt"/>
                <a:ea typeface="+mn-ea"/>
                <a:cs typeface="+mn-cs"/>
              </a:rPr>
              <a:t>Developing self-running robots that can find the way in airports and in hospitals</a:t>
            </a:r>
          </a:p>
          <a:p>
            <a:pPr lvl="0" rtl="0"/>
            <a:r>
              <a:rPr lang="en-US" sz="1200" b="1" i="0" kern="1200" dirty="0">
                <a:solidFill>
                  <a:schemeClr val="tx1"/>
                </a:solidFill>
                <a:effectLst/>
                <a:latin typeface="+mn-lt"/>
                <a:ea typeface="+mn-ea"/>
                <a:cs typeface="+mn-cs"/>
              </a:rPr>
              <a:t>Artificial intelligence: </a:t>
            </a:r>
            <a:r>
              <a:rPr lang="en-US" sz="1200" b="0" i="0" kern="1200" dirty="0">
                <a:solidFill>
                  <a:schemeClr val="tx1"/>
                </a:solidFill>
                <a:effectLst/>
                <a:latin typeface="+mn-lt"/>
                <a:ea typeface="+mn-ea"/>
                <a:cs typeface="+mn-cs"/>
              </a:rPr>
              <a:t>Improving hearing AIDS by eliminating noise and clarifying speech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Sustainable architecture/Renewable energy: </a:t>
            </a:r>
            <a:r>
              <a:rPr lang="en-US" sz="1200" b="0" i="0" kern="1200" dirty="0">
                <a:solidFill>
                  <a:schemeClr val="tx1"/>
                </a:solidFill>
                <a:effectLst/>
                <a:latin typeface="+mn-lt"/>
                <a:ea typeface="+mn-ea"/>
                <a:cs typeface="+mn-cs"/>
              </a:rPr>
              <a:t>Developing ZERO-energy buildings. World's largest research effort in district heating (4DH) </a:t>
            </a:r>
            <a:endParaRPr lang="da-DK"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Water infrastructure:</a:t>
            </a:r>
            <a:r>
              <a:rPr lang="en-US" sz="1200" i="0" kern="1200" dirty="0">
                <a:solidFill>
                  <a:schemeClr val="tx1"/>
                </a:solidFill>
                <a:effectLst/>
                <a:latin typeface="+mn-lt"/>
                <a:ea typeface="+mn-ea"/>
                <a:cs typeface="+mn-cs"/>
              </a:rPr>
              <a:t> H</a:t>
            </a:r>
            <a:r>
              <a:rPr lang="en-US" sz="1200" b="0" i="0" kern="1200" dirty="0">
                <a:solidFill>
                  <a:schemeClr val="tx1"/>
                </a:solidFill>
                <a:effectLst/>
                <a:latin typeface="+mn-lt"/>
                <a:ea typeface="+mn-ea"/>
                <a:cs typeface="+mn-cs"/>
              </a:rPr>
              <a:t>elping to reduce a global annual water wastage of 10,000 billion liters in the w</a:t>
            </a:r>
            <a:r>
              <a:rPr lang="en-US" sz="1200" i="0" kern="1200" dirty="0">
                <a:solidFill>
                  <a:schemeClr val="tx1"/>
                </a:solidFill>
                <a:effectLst/>
                <a:latin typeface="+mn-lt"/>
                <a:ea typeface="+mn-ea"/>
                <a:cs typeface="+mn-cs"/>
              </a:rPr>
              <a:t>orld’s first modular lab </a:t>
            </a:r>
            <a:endParaRPr lang="da-DK" sz="1200" b="0" i="0" kern="1200" baseline="0" dirty="0">
              <a:solidFill>
                <a:schemeClr val="tx1"/>
              </a:solidFill>
              <a:effectLst/>
              <a:latin typeface="+mn-lt"/>
              <a:ea typeface="+mn-ea"/>
              <a:cs typeface="+mn-cs"/>
            </a:endParaRPr>
          </a:p>
          <a:p>
            <a:pPr lvl="0" rt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24</a:t>
            </a:fld>
            <a:endParaRPr lang="en-US"/>
          </a:p>
        </p:txBody>
      </p:sp>
    </p:spTree>
    <p:extLst>
      <p:ext uri="{BB962C8B-B14F-4D97-AF65-F5344CB8AC3E}">
        <p14:creationId xmlns:p14="http://schemas.microsoft.com/office/powerpoint/2010/main" val="39698860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b="1" i="0" u="none" strike="noStrike" kern="1200" baseline="0">
                <a:solidFill>
                  <a:schemeClr val="tx1"/>
                </a:solidFill>
                <a:latin typeface="+mn-lt"/>
                <a:ea typeface="+mn-ea"/>
                <a:cs typeface="+mn-cs"/>
              </a:rPr>
              <a:t>SUSTAINABLE </a:t>
            </a:r>
            <a:r>
              <a:rPr lang="da-DK" sz="1200" b="1" i="0" u="none" strike="noStrike" kern="1200" baseline="0" dirty="0">
                <a:solidFill>
                  <a:schemeClr val="tx1"/>
                </a:solidFill>
                <a:latin typeface="+mn-lt"/>
                <a:ea typeface="+mn-ea"/>
                <a:cs typeface="+mn-cs"/>
              </a:rPr>
              <a:t>ENERGY AND POWER ELECTRONICS</a:t>
            </a:r>
          </a:p>
          <a:p>
            <a:r>
              <a:rPr lang="en-US" sz="1200" b="0" i="0" u="none" strike="noStrike" kern="1200" baseline="0" dirty="0">
                <a:solidFill>
                  <a:schemeClr val="tx1"/>
                </a:solidFill>
                <a:latin typeface="+mn-lt"/>
                <a:ea typeface="+mn-ea"/>
                <a:cs typeface="+mn-cs"/>
              </a:rPr>
              <a:t>Creating a reliable, sustainable and competitive energy system is one of society's major challenges. Our research includes: </a:t>
            </a:r>
          </a:p>
          <a:p>
            <a:r>
              <a:rPr lang="en-US" sz="1200" b="0" i="0" u="none" strike="noStrike" kern="1200" baseline="0" dirty="0">
                <a:solidFill>
                  <a:schemeClr val="tx1"/>
                </a:solidFill>
                <a:latin typeface="+mn-lt"/>
                <a:ea typeface="+mn-ea"/>
                <a:cs typeface="+mn-cs"/>
              </a:rPr>
              <a:t>› Intelligent integrated energy systems that synthesize renewable energy with existing energy production </a:t>
            </a:r>
          </a:p>
          <a:p>
            <a:r>
              <a:rPr lang="en-US" sz="1200" b="0" i="0" u="none" strike="noStrike" kern="1200" baseline="0" dirty="0">
                <a:solidFill>
                  <a:schemeClr val="tx1"/>
                </a:solidFill>
                <a:latin typeface="+mn-lt"/>
                <a:ea typeface="+mn-ea"/>
                <a:cs typeface="+mn-cs"/>
              </a:rPr>
              <a:t>› AAU deliver world class research within power electronics. In 2017 Prof. Frede Blaabjerg was the most cited researcher per publication in “engineering”.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da-DK" sz="1200" b="0" kern="1200" dirty="0">
                <a:solidFill>
                  <a:schemeClr val="tx1"/>
                </a:solidFill>
                <a:effectLst/>
                <a:latin typeface="+mn-lt"/>
                <a:ea typeface="+mn-ea"/>
                <a:cs typeface="+mn-cs"/>
              </a:rPr>
              <a:t>Nye algoritmer kan spare vindmølleejere for millioner</a:t>
            </a:r>
          </a:p>
          <a:p>
            <a:pPr marL="171450" indent="-171450">
              <a:buFontTx/>
              <a:buChar char="-"/>
            </a:pPr>
            <a:r>
              <a:rPr lang="da-DK" sz="1200" b="0" kern="1200" dirty="0">
                <a:solidFill>
                  <a:schemeClr val="tx1"/>
                </a:solidFill>
                <a:effectLst/>
                <a:latin typeface="+mn-lt"/>
                <a:ea typeface="+mn-ea"/>
                <a:cs typeface="+mn-cs"/>
              </a:rPr>
              <a:t>Fremtidens batterier er lavet af svampe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Nyt komponentdesign øger vedvarende energisystemers levetid markant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Forskningscentret</a:t>
            </a:r>
            <a:r>
              <a:rPr lang="da-DK" sz="1200" b="0" i="0" kern="1200" cap="none" baseline="0" dirty="0">
                <a:solidFill>
                  <a:schemeClr val="tx1"/>
                </a:solidFill>
                <a:effectLst/>
                <a:latin typeface="+mn-lt"/>
                <a:ea typeface="+mn-ea"/>
                <a:cs typeface="+mn-cs"/>
              </a:rPr>
              <a:t> Zero Energy Building (ZEB)</a:t>
            </a:r>
            <a:endParaRPr lang="da-DK" sz="1200" b="0" i="0" kern="1200" cap="none" dirty="0">
              <a:solidFill>
                <a:schemeClr val="tx1"/>
              </a:solidFill>
              <a:effectLst/>
              <a:latin typeface="+mn-lt"/>
              <a:ea typeface="+mn-ea"/>
              <a:cs typeface="+mn-cs"/>
            </a:endParaRPr>
          </a:p>
          <a:p>
            <a:pPr marL="171450" indent="-171450">
              <a:buFontTx/>
              <a:buChar char="-"/>
            </a:pPr>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effectLst/>
              <a:latin typeface="+mn-lt"/>
              <a:ea typeface="+mn-ea"/>
              <a:cs typeface="+mn-cs"/>
            </a:endParaRPr>
          </a:p>
          <a:p>
            <a:r>
              <a:rPr lang="en-US" sz="1200" b="1" i="0" u="none" strike="noStrike" kern="1200" baseline="0" dirty="0">
                <a:solidFill>
                  <a:schemeClr val="tx1"/>
                </a:solidFill>
                <a:effectLst/>
                <a:latin typeface="+mn-lt"/>
                <a:ea typeface="+mn-ea"/>
                <a:cs typeface="+mn-cs"/>
              </a:rPr>
              <a:t>INDUSTRY 4.0 – ROBOTICS, DRONES AND AUTONOMOUS SYSTEMS</a:t>
            </a:r>
          </a:p>
          <a:p>
            <a:r>
              <a:rPr lang="da-DK" sz="1200" b="0" i="0" u="none" strike="noStrike" kern="1200" baseline="0" dirty="0">
                <a:solidFill>
                  <a:schemeClr val="tx1"/>
                </a:solidFill>
                <a:latin typeface="+mn-lt"/>
                <a:ea typeface="+mn-ea"/>
                <a:cs typeface="+mn-cs"/>
              </a:rPr>
              <a:t>Manufacturing models of the future. </a:t>
            </a:r>
            <a:r>
              <a:rPr lang="en-US" sz="1200" b="0" i="0" u="none" strike="noStrike" kern="1200" baseline="0" dirty="0">
                <a:solidFill>
                  <a:schemeClr val="tx1"/>
                </a:solidFill>
                <a:latin typeface="+mn-lt"/>
                <a:ea typeface="+mn-ea"/>
                <a:cs typeface="+mn-cs"/>
              </a:rPr>
              <a:t>The continuing digitalization of our society provides new opportunities and challenges for future production and business models. Our research addresses areas such as robots, drones, Big Data and 3D printing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en-US" sz="1200" b="0" i="0" u="none" strike="noStrike" kern="1200" baseline="0" dirty="0" err="1">
                <a:solidFill>
                  <a:schemeClr val="tx1"/>
                </a:solidFill>
                <a:latin typeface="+mn-lt"/>
                <a:ea typeface="+mn-ea"/>
                <a:cs typeface="+mn-cs"/>
              </a:rPr>
              <a:t>Dronerne</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flyver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produktionshallen</a:t>
            </a:r>
            <a:endParaRPr lang="en-US" sz="1200" b="0" i="0" u="none" strike="noStrike" kern="1200" baseline="0" dirty="0">
              <a:solidFill>
                <a:schemeClr val="tx1"/>
              </a:solidFill>
              <a:latin typeface="+mn-lt"/>
              <a:ea typeface="+mn-ea"/>
              <a:cs typeface="+mn-cs"/>
            </a:endParaRPr>
          </a:p>
          <a:p>
            <a:pPr marL="171450" indent="-171450">
              <a:buFontTx/>
              <a:buChar char="-"/>
            </a:pPr>
            <a:r>
              <a:rPr lang="en-US" sz="1200" b="0" i="0" u="none" strike="noStrike" kern="1200" baseline="0" dirty="0" err="1">
                <a:solidFill>
                  <a:schemeClr val="tx1"/>
                </a:solidFill>
                <a:latin typeface="+mn-lt"/>
                <a:ea typeface="+mn-ea"/>
                <a:cs typeface="+mn-cs"/>
              </a:rPr>
              <a:t>Digitalt</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modenhedstjek</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skaber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retning</a:t>
            </a:r>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fremtiden</a:t>
            </a:r>
            <a:endParaRPr lang="en-US" sz="1200" b="0" i="0" u="none" strike="noStrike" kern="1200" baseline="0" dirty="0">
              <a:solidFill>
                <a:schemeClr val="tx1"/>
              </a:solidFill>
              <a:latin typeface="+mn-lt"/>
              <a:ea typeface="+mn-ea"/>
              <a:cs typeface="+mn-cs"/>
            </a:endParaRPr>
          </a:p>
          <a:p>
            <a:endParaRPr lang="da-DK" sz="1200" b="0" i="0" u="none" strike="noStrik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STRUCTURAL ENGINEERING, IN-DOOR ENVIRONMENT AND OFF-SHORE CONSTRUCTIONS</a:t>
            </a:r>
          </a:p>
          <a:p>
            <a:pPr marL="171450" indent="-171450">
              <a:buFontTx/>
              <a:buChar char="-"/>
            </a:pPr>
            <a:r>
              <a:rPr lang="da-DK" sz="1200" b="0" i="0" u="none" strike="noStrike" kern="1200" baseline="0" dirty="0" err="1">
                <a:solidFill>
                  <a:schemeClr val="tx1"/>
                </a:solidFill>
                <a:effectLst/>
                <a:latin typeface="+mn-lt"/>
                <a:ea typeface="+mn-ea"/>
                <a:cs typeface="+mn-cs"/>
              </a:rPr>
              <a:t>Developing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tomorrow’s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energy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efficient</a:t>
            </a:r>
            <a:r>
              <a:rPr lang="da-DK" sz="1200" b="0" i="0" u="none" strike="noStrike" kern="1200" baseline="0" dirty="0">
                <a:solidFill>
                  <a:schemeClr val="tx1"/>
                </a:solidFill>
                <a:effectLst/>
                <a:latin typeface="+mn-lt"/>
                <a:ea typeface="+mn-ea"/>
                <a:cs typeface="+mn-cs"/>
              </a:rPr>
              <a:t> new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sustainably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renovating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Indoor</a:t>
            </a:r>
            <a:r>
              <a:rPr lang="da-DK" sz="1200" b="0" i="0" u="none" strike="noStrike" kern="1200" baseline="0" dirty="0">
                <a:solidFill>
                  <a:schemeClr val="tx1"/>
                </a:solidFill>
                <a:effectLst/>
                <a:latin typeface="+mn-lt"/>
                <a:ea typeface="+mn-ea"/>
                <a:cs typeface="+mn-cs"/>
              </a:rPr>
              <a:t> air </a:t>
            </a:r>
            <a:r>
              <a:rPr lang="da-DK" sz="1200" b="0" i="0" u="none" strike="noStrike" kern="1200" baseline="0" dirty="0" err="1">
                <a:solidFill>
                  <a:schemeClr val="tx1"/>
                </a:solidFill>
                <a:effectLst/>
                <a:latin typeface="+mn-lt"/>
                <a:ea typeface="+mn-ea"/>
                <a:cs typeface="+mn-cs"/>
              </a:rPr>
              <a:t>quality</a:t>
            </a:r>
            <a:r>
              <a:rPr lang="da-DK" sz="1200" b="0" i="0" u="none" strike="noStrike" kern="1200" baseline="0" dirty="0">
                <a:solidFill>
                  <a:schemeClr val="tx1"/>
                </a:solidFill>
                <a:effectLst/>
                <a:latin typeface="+mn-lt"/>
                <a:ea typeface="+mn-ea"/>
                <a:cs typeface="+mn-cs"/>
              </a:rPr>
              <a:t> in new and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its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significance</a:t>
            </a:r>
            <a:r>
              <a:rPr lang="da-DK" sz="1200" b="0" i="0" u="none" strike="noStrike" kern="1200" baseline="0" dirty="0">
                <a:solidFill>
                  <a:schemeClr val="tx1"/>
                </a:solidFill>
                <a:effectLst/>
                <a:latin typeface="+mn-lt"/>
                <a:ea typeface="+mn-ea"/>
                <a:cs typeface="+mn-cs"/>
              </a:rPr>
              <a:t> for human </a:t>
            </a:r>
            <a:r>
              <a:rPr lang="da-DK" sz="1200" b="0" i="0" u="none" strike="noStrike" kern="1200" baseline="0" dirty="0" err="1">
                <a:solidFill>
                  <a:schemeClr val="tx1"/>
                </a:solidFill>
                <a:effectLst/>
                <a:latin typeface="+mn-lt"/>
                <a:ea typeface="+mn-ea"/>
                <a:cs typeface="+mn-cs"/>
              </a:rPr>
              <a:t>health</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well-being</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Safe</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stand up to all types of </a:t>
            </a:r>
            <a:r>
              <a:rPr lang="da-DK" sz="1200" b="0" i="0" u="none" strike="noStrike" kern="1200" baseline="0" dirty="0" err="1">
                <a:solidFill>
                  <a:schemeClr val="tx1"/>
                </a:solidFill>
                <a:effectLst/>
                <a:latin typeface="+mn-lt"/>
                <a:ea typeface="+mn-ea"/>
                <a:cs typeface="+mn-cs"/>
              </a:rPr>
              <a:t>weather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phenomena</a:t>
            </a:r>
            <a:r>
              <a:rPr lang="da-DK" sz="1200" b="0" i="0" u="none" strike="noStrike" kern="1200" baseline="0" dirty="0">
                <a:solidFill>
                  <a:schemeClr val="tx1"/>
                </a:solidFill>
                <a:effectLst/>
                <a:latin typeface="+mn-lt"/>
                <a:ea typeface="+mn-ea"/>
                <a:cs typeface="+mn-cs"/>
              </a:rPr>
              <a:t> – more storms and </a:t>
            </a:r>
            <a:r>
              <a:rPr lang="da-DK" sz="1200" b="0" i="0" u="none" strike="noStrike" kern="1200" baseline="0" dirty="0" err="1">
                <a:solidFill>
                  <a:schemeClr val="tx1"/>
                </a:solidFill>
                <a:effectLst/>
                <a:latin typeface="+mn-lt"/>
                <a:ea typeface="+mn-ea"/>
                <a:cs typeface="+mn-cs"/>
              </a:rPr>
              <a:t>higher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water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levels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Risk</a:t>
            </a:r>
            <a:r>
              <a:rPr lang="da-DK" sz="1200" b="0" i="0" u="none" strike="noStrike" kern="1200" baseline="0" dirty="0">
                <a:solidFill>
                  <a:schemeClr val="tx1"/>
                </a:solidFill>
                <a:effectLst/>
                <a:latin typeface="+mn-lt"/>
                <a:ea typeface="+mn-ea"/>
                <a:cs typeface="+mn-cs"/>
              </a:rPr>
              <a:t> management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responds</a:t>
            </a:r>
            <a:r>
              <a:rPr lang="da-DK" sz="1200" b="0" i="0" u="none" strike="noStrike" kern="1200" baseline="0" dirty="0">
                <a:solidFill>
                  <a:schemeClr val="tx1"/>
                </a:solidFill>
                <a:effectLst/>
                <a:latin typeface="+mn-lt"/>
                <a:ea typeface="+mn-ea"/>
                <a:cs typeface="+mn-cs"/>
              </a:rPr>
              <a:t> to the </a:t>
            </a:r>
            <a:r>
              <a:rPr lang="da-DK" sz="1200" b="0" i="0" u="none" strike="noStrike" kern="1200" baseline="0" dirty="0" err="1">
                <a:solidFill>
                  <a:schemeClr val="tx1"/>
                </a:solidFill>
                <a:effectLst/>
                <a:latin typeface="+mn-lt"/>
                <a:ea typeface="+mn-ea"/>
                <a:cs typeface="+mn-cs"/>
              </a:rPr>
              <a:t>increasing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complexity</a:t>
            </a:r>
            <a:r>
              <a:rPr lang="da-DK" sz="1200" b="0" i="0" u="none" strike="noStrike" kern="1200" baseline="0" dirty="0">
                <a:solidFill>
                  <a:schemeClr val="tx1"/>
                </a:solidFill>
                <a:effectLst/>
                <a:latin typeface="+mn-lt"/>
                <a:ea typeface="+mn-ea"/>
                <a:cs typeface="+mn-cs"/>
              </a:rPr>
              <a:t> of systems and </a:t>
            </a:r>
            <a:r>
              <a:rPr lang="da-DK" sz="1200" b="0" i="0" u="none" strike="noStrike" kern="1200" baseline="0" dirty="0" err="1">
                <a:solidFill>
                  <a:schemeClr val="tx1"/>
                </a:solidFill>
                <a:effectLst/>
                <a:latin typeface="+mn-lt"/>
                <a:ea typeface="+mn-ea"/>
                <a:cs typeface="+mn-cs"/>
              </a:rPr>
              <a:t>projects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a:solidFill>
                  <a:schemeClr val="tx1"/>
                </a:solidFill>
                <a:effectLst/>
                <a:latin typeface="+mn-lt"/>
                <a:ea typeface="+mn-ea"/>
                <a:cs typeface="+mn-cs"/>
              </a:rPr>
              <a:t>Intelligent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endParaRPr lang="da-DK" sz="1200" b="1"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APPLIED MATHEMATICS AND ECONOMETRICS</a:t>
            </a:r>
          </a:p>
          <a:p>
            <a:pPr marL="171450" indent="-171450">
              <a:buFontTx/>
              <a:buChar char="-"/>
            </a:pPr>
            <a:r>
              <a:rPr lang="en-US" sz="1200" b="0" i="0" kern="1200" dirty="0">
                <a:solidFill>
                  <a:schemeClr val="tx1"/>
                </a:solidFill>
                <a:effectLst/>
                <a:latin typeface="+mn-lt"/>
                <a:ea typeface="+mn-ea"/>
                <a:cs typeface="+mn-cs"/>
              </a:rPr>
              <a:t>Applied:</a:t>
            </a:r>
            <a:r>
              <a:rPr lang="en-US" sz="1200" b="0" i="0" kern="1200" baseline="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The research activities of the Applied Mathematical Analysis Section span from fundamental theoretical aspects of analysis and topology to computational mathematics. </a:t>
            </a:r>
          </a:p>
          <a:p>
            <a:pPr fontAlgn="base"/>
            <a:r>
              <a:rPr lang="da-DK" sz="1200" b="0" i="0" u="none" strike="noStrike" kern="1200" baseline="0" dirty="0" err="1">
                <a:solidFill>
                  <a:schemeClr val="tx1"/>
                </a:solidFill>
                <a:effectLst/>
                <a:latin typeface="+mn-lt"/>
                <a:ea typeface="+mn-ea"/>
                <a:cs typeface="+mn-cs"/>
              </a:rPr>
              <a:t>Econometrics</a:t>
            </a:r>
            <a:r>
              <a:rPr lang="da-DK" sz="1200" b="0" i="0" u="none" strike="noStrike" kern="1200" baseline="0" dirty="0">
                <a:solidFill>
                  <a:schemeClr val="tx1"/>
                </a:solidFill>
                <a:effectLst/>
                <a:latin typeface="+mn-lt"/>
                <a:ea typeface="+mn-ea"/>
                <a:cs typeface="+mn-cs"/>
              </a:rPr>
              <a:t>: </a:t>
            </a:r>
          </a:p>
          <a:p>
            <a:pPr fontAlgn="base"/>
            <a:r>
              <a:rPr lang="en-US" sz="1200" b="0" i="0" kern="1200" dirty="0">
                <a:solidFill>
                  <a:schemeClr val="tx1"/>
                </a:solidFill>
                <a:effectLst/>
                <a:latin typeface="+mn-lt"/>
                <a:ea typeface="+mn-ea"/>
                <a:cs typeface="+mn-cs"/>
              </a:rPr>
              <a:t>- Time series analysis of prices and returns from financial markets and commodities markets</a:t>
            </a:r>
          </a:p>
          <a:p>
            <a:pPr fontAlgn="base"/>
            <a:r>
              <a:rPr lang="en-US" sz="1200" b="0" i="0" kern="1200" dirty="0">
                <a:solidFill>
                  <a:schemeClr val="tx1"/>
                </a:solidFill>
                <a:effectLst/>
                <a:latin typeface="+mn-lt"/>
                <a:ea typeface="+mn-ea"/>
                <a:cs typeface="+mn-cs"/>
              </a:rPr>
              <a:t>- Energy and weather derivatives.</a:t>
            </a:r>
          </a:p>
          <a:p>
            <a:pPr fontAlgn="base"/>
            <a:r>
              <a:rPr lang="en-US" sz="1200" b="0" i="0" kern="1200" dirty="0">
                <a:solidFill>
                  <a:schemeClr val="tx1"/>
                </a:solidFill>
                <a:effectLst/>
                <a:latin typeface="+mn-lt"/>
                <a:ea typeface="+mn-ea"/>
                <a:cs typeface="+mn-cs"/>
              </a:rPr>
              <a:t>- Asset pricing in continuous time: Stochastic differential equations.</a:t>
            </a:r>
          </a:p>
          <a:p>
            <a:pPr fontAlgn="base"/>
            <a:r>
              <a:rPr lang="en-US" sz="1200" b="0" i="0" kern="1200" dirty="0">
                <a:solidFill>
                  <a:schemeClr val="tx1"/>
                </a:solidFill>
                <a:effectLst/>
                <a:latin typeface="+mn-lt"/>
                <a:ea typeface="+mn-ea"/>
                <a:cs typeface="+mn-cs"/>
              </a:rPr>
              <a:t>- Quantitative Finance: Derivatives modeling and stochastic volatility.</a:t>
            </a:r>
          </a:p>
          <a:p>
            <a:pPr fontAlgn="base"/>
            <a:r>
              <a:rPr lang="en-US" sz="1200" b="0" i="0" kern="1200" dirty="0">
                <a:solidFill>
                  <a:schemeClr val="tx1"/>
                </a:solidFill>
                <a:effectLst/>
                <a:latin typeface="+mn-lt"/>
                <a:ea typeface="+mn-ea"/>
                <a:cs typeface="+mn-cs"/>
              </a:rPr>
              <a:t>- Financial risk management.</a:t>
            </a:r>
          </a:p>
          <a:p>
            <a:pPr marL="171450" indent="-171450">
              <a:buFontTx/>
              <a:buChar char="-"/>
            </a:pPr>
            <a:endParaRPr lang="da-DK" sz="1200" b="0"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BIOTECHNOLOGY</a:t>
            </a:r>
          </a:p>
          <a:p>
            <a:r>
              <a:rPr lang="en-US" sz="1200" b="0" i="0" kern="1200" dirty="0">
                <a:solidFill>
                  <a:schemeClr val="tx1"/>
                </a:solidFill>
                <a:effectLst/>
                <a:latin typeface="+mn-lt"/>
                <a:ea typeface="+mn-ea"/>
                <a:cs typeface="+mn-cs"/>
              </a:rPr>
              <a:t>Research groups are working in the areas of genomics, </a:t>
            </a:r>
            <a:r>
              <a:rPr lang="en-US" sz="1200" b="0" i="0" kern="1200" dirty="0" err="1">
                <a:solidFill>
                  <a:schemeClr val="tx1"/>
                </a:solidFill>
                <a:effectLst/>
                <a:latin typeface="+mn-lt"/>
                <a:ea typeface="+mn-ea"/>
                <a:cs typeface="+mn-cs"/>
              </a:rPr>
              <a:t>transcriptomics</a:t>
            </a:r>
            <a:r>
              <a:rPr lang="en-US" sz="1200" b="0" i="0" kern="1200" dirty="0">
                <a:solidFill>
                  <a:schemeClr val="tx1"/>
                </a:solidFill>
                <a:effectLst/>
                <a:latin typeface="+mn-lt"/>
                <a:ea typeface="+mn-ea"/>
                <a:cs typeface="+mn-cs"/>
              </a:rPr>
              <a:t>, proteomics and metabolomics in relation to eukaryotic cells and bacterial communities, NMR spectroscopy, microbial ecology, protein chemistry, as well as enzyme and microbial bioprocess technology.</a:t>
            </a:r>
            <a:r>
              <a:rPr lang="da-DK" sz="1200" kern="1200" dirty="0">
                <a:solidFill>
                  <a:schemeClr val="tx1"/>
                </a:solidFill>
                <a:effectLst/>
                <a:latin typeface="+mn-lt"/>
                <a:ea typeface="+mn-ea"/>
                <a:cs typeface="+mn-cs"/>
              </a:rPr>
              <a:t> </a:t>
            </a: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Eksempler:</a:t>
            </a:r>
          </a:p>
          <a:p>
            <a:pPr marL="171450" indent="-171450">
              <a:buFontTx/>
              <a:buChar char="-"/>
            </a:pPr>
            <a:r>
              <a:rPr lang="da-DK" sz="1200" kern="1200" dirty="0">
                <a:solidFill>
                  <a:schemeClr val="tx1"/>
                </a:solidFill>
                <a:effectLst/>
                <a:latin typeface="+mn-lt"/>
                <a:ea typeface="+mn-ea"/>
                <a:cs typeface="+mn-cs"/>
              </a:rPr>
              <a:t>The Scandinavian Brown Bear Project</a:t>
            </a:r>
          </a:p>
          <a:p>
            <a:pPr marL="171450" indent="-171450">
              <a:buFontTx/>
              <a:buChar char="-"/>
            </a:pPr>
            <a:r>
              <a:rPr lang="da-DK" sz="1200" kern="1200" dirty="0">
                <a:solidFill>
                  <a:schemeClr val="tx1"/>
                </a:solidFill>
                <a:effectLst/>
                <a:latin typeface="+mn-lt"/>
                <a:ea typeface="+mn-ea"/>
                <a:cs typeface="+mn-cs"/>
              </a:rPr>
              <a:t>Ny metode skal kortlægge 1 mia. bakterier på rekordtid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AAU-forsker vil bekæmpe plantesygdomme med "genetiske vacciner"</a:t>
            </a:r>
          </a:p>
          <a:p>
            <a:pPr marL="171450" indent="-171450">
              <a:buFontTx/>
              <a:buChar char="-"/>
            </a:pPr>
            <a:endParaRPr lang="da-DK" sz="1200" kern="1200" dirty="0">
              <a:solidFill>
                <a:schemeClr val="tx1"/>
              </a:solidFill>
              <a:effectLst/>
              <a:latin typeface="+mn-lt"/>
              <a:ea typeface="+mn-ea"/>
              <a:cs typeface="+mn-cs"/>
            </a:endParaRP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NEW AND INNOVATIVE MATERIALS</a:t>
            </a:r>
          </a:p>
          <a:p>
            <a:r>
              <a:rPr lang="da-DK" sz="1200" b="0" kern="1200" dirty="0">
                <a:solidFill>
                  <a:schemeClr val="tx1"/>
                </a:solidFill>
                <a:effectLst/>
                <a:latin typeface="+mn-lt"/>
                <a:ea typeface="+mn-ea"/>
                <a:cs typeface="+mn-cs"/>
              </a:rPr>
              <a:t>New </a:t>
            </a:r>
            <a:r>
              <a:rPr lang="da-DK" sz="1200" b="0" kern="1200" dirty="0" err="1">
                <a:solidFill>
                  <a:schemeClr val="tx1"/>
                </a:solidFill>
                <a:effectLst/>
                <a:latin typeface="+mn-lt"/>
                <a:ea typeface="+mn-ea"/>
                <a:cs typeface="+mn-cs"/>
              </a:rPr>
              <a:t>materials</a:t>
            </a:r>
            <a:r>
              <a:rPr lang="da-DK" sz="1200" b="0" kern="1200" dirty="0">
                <a:solidFill>
                  <a:schemeClr val="tx1"/>
                </a:solidFill>
                <a:effectLst/>
                <a:latin typeface="+mn-lt"/>
                <a:ea typeface="+mn-ea"/>
                <a:cs typeface="+mn-cs"/>
              </a:rPr>
              <a:t> and </a:t>
            </a:r>
            <a:r>
              <a:rPr lang="da-DK" sz="1200" b="0" kern="1200" dirty="0" err="1">
                <a:solidFill>
                  <a:schemeClr val="tx1"/>
                </a:solidFill>
                <a:effectLst/>
                <a:latin typeface="+mn-lt"/>
                <a:ea typeface="+mn-ea"/>
                <a:cs typeface="+mn-cs"/>
              </a:rPr>
              <a:t>environmentally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friendly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materials</a:t>
            </a:r>
            <a:r>
              <a:rPr lang="da-DK" sz="1200" b="0" kern="1200" baseline="0" dirty="0">
                <a:solidFill>
                  <a:schemeClr val="tx1"/>
                </a:solidFill>
                <a:effectLst/>
                <a:latin typeface="+mn-lt"/>
                <a:ea typeface="+mn-ea"/>
                <a:cs typeface="+mn-cs"/>
              </a:rPr>
              <a:t> in </a:t>
            </a:r>
            <a:r>
              <a:rPr lang="da-DK" sz="1200" b="0" kern="1200" baseline="0" dirty="0" err="1">
                <a:solidFill>
                  <a:schemeClr val="tx1"/>
                </a:solidFill>
                <a:effectLst/>
                <a:latin typeface="+mn-lt"/>
                <a:ea typeface="+mn-ea"/>
                <a:cs typeface="+mn-cs"/>
              </a:rPr>
              <a:t>construction</a:t>
            </a:r>
            <a:r>
              <a:rPr lang="da-DK" sz="1200" b="0" kern="1200" baseline="0" dirty="0">
                <a:solidFill>
                  <a:schemeClr val="tx1"/>
                </a:solidFill>
                <a:effectLst/>
                <a:latin typeface="+mn-lt"/>
                <a:ea typeface="+mn-ea"/>
                <a:cs typeface="+mn-cs"/>
              </a:rPr>
              <a:t> and </a:t>
            </a:r>
            <a:r>
              <a:rPr lang="da-DK" sz="1200" b="0" kern="1200" baseline="0" dirty="0" err="1">
                <a:solidFill>
                  <a:schemeClr val="tx1"/>
                </a:solidFill>
                <a:effectLst/>
                <a:latin typeface="+mn-lt"/>
                <a:ea typeface="+mn-ea"/>
                <a:cs typeface="+mn-cs"/>
              </a:rPr>
              <a:t>manufacturing</a:t>
            </a:r>
            <a:r>
              <a:rPr lang="da-DK" sz="1200" b="0" kern="1200" baseline="0" dirty="0">
                <a:solidFill>
                  <a:schemeClr val="tx1"/>
                </a:solidFill>
                <a:effectLst/>
                <a:latin typeface="+mn-lt"/>
                <a:ea typeface="+mn-ea"/>
                <a:cs typeface="+mn-cs"/>
              </a:rPr>
              <a:t>. </a:t>
            </a:r>
          </a:p>
          <a:p>
            <a:endParaRPr lang="da-DK" sz="1200" b="0"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EFFICIENT AND SUSTAINABLE TRANSPORT</a:t>
            </a:r>
          </a:p>
          <a:p>
            <a:r>
              <a:rPr lang="en-US" sz="1200" b="0" i="0" u="none" strike="noStrike" kern="1200" baseline="0" dirty="0">
                <a:solidFill>
                  <a:schemeClr val="tx1"/>
                </a:solidFill>
                <a:latin typeface="+mn-lt"/>
                <a:ea typeface="+mn-ea"/>
                <a:cs typeface="+mn-cs"/>
              </a:rPr>
              <a:t>On land, at sea and in the air, our modes of transport leave a significant imprint on the environment. So we study alternative energy sources for transport. Research areas include: </a:t>
            </a:r>
          </a:p>
          <a:p>
            <a:r>
              <a:rPr lang="en-US" sz="1200" b="0" i="0" u="none" strike="noStrike" kern="1200" baseline="0" dirty="0">
                <a:solidFill>
                  <a:schemeClr val="tx1"/>
                </a:solidFill>
                <a:latin typeface="+mn-lt"/>
                <a:ea typeface="+mn-ea"/>
                <a:cs typeface="+mn-cs"/>
              </a:rPr>
              <a:t>› Bio-oil based on biomaterials and waste products as a new sustainable energy source for large modes of transport like planes, ships and trucks </a:t>
            </a:r>
          </a:p>
          <a:p>
            <a:r>
              <a:rPr lang="en-US" sz="1200" b="0" i="0" u="none" strike="noStrike" kern="1200" baseline="0" dirty="0">
                <a:solidFill>
                  <a:schemeClr val="tx1"/>
                </a:solidFill>
                <a:latin typeface="+mn-lt"/>
                <a:ea typeface="+mn-ea"/>
                <a:cs typeface="+mn-cs"/>
              </a:rPr>
              <a:t>› Electric cars, batteries and fuel cells as an energy source for light passenger transport </a:t>
            </a:r>
          </a:p>
          <a:p>
            <a:r>
              <a:rPr lang="en-US" sz="1200" b="0" i="0" u="none" strike="noStrike" kern="1200" baseline="0" dirty="0">
                <a:solidFill>
                  <a:schemeClr val="tx1"/>
                </a:solidFill>
                <a:latin typeface="+mn-lt"/>
                <a:ea typeface="+mn-ea"/>
                <a:cs typeface="+mn-cs"/>
              </a:rPr>
              <a:t>› Big data as a basis for enhancing the efficiency of road transport systems and for optimized logistics</a:t>
            </a:r>
          </a:p>
          <a:p>
            <a:r>
              <a:rPr lang="en-US" sz="1200" b="1" i="0" u="none" strike="noStrike" kern="1200" baseline="0" dirty="0" err="1">
                <a:solidFill>
                  <a:schemeClr val="tx1"/>
                </a:solidFill>
                <a:effectLst/>
                <a:latin typeface="+mn-lt"/>
                <a:ea typeface="+mn-ea"/>
                <a:cs typeface="+mn-cs"/>
              </a:rPr>
              <a:t>Eksempler</a:t>
            </a:r>
            <a:r>
              <a:rPr lang="en-US" sz="1200" b="1" i="0" u="none" strike="noStrike" kern="1200" baseline="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Forskere knækker koden til at lave diesel og flybrændstof af træaffald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Biogas kan bane vejen for grøn transport</a:t>
            </a:r>
          </a:p>
          <a:p>
            <a:r>
              <a:rPr lang="da-DK" sz="1200" b="0" kern="1200" baseline="0" dirty="0">
                <a:solidFill>
                  <a:schemeClr val="tx1"/>
                </a:solidFill>
                <a:effectLst/>
                <a:latin typeface="+mn-lt"/>
                <a:ea typeface="+mn-ea"/>
                <a:cs typeface="+mn-cs"/>
              </a:rPr>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33538963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en-US" sz="1200" b="1" kern="1200" dirty="0">
                <a:solidFill>
                  <a:schemeClr val="tx1"/>
                </a:solidFill>
                <a:effectLst/>
                <a:latin typeface="+mn-lt"/>
                <a:ea typeface="+mn-ea"/>
                <a:cs typeface="+mn-cs"/>
              </a:rPr>
              <a:t>Translational Pain Research: From Bench to Clinic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Translational pain research across the University and Hospital, built</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up over 30+ years and world leading. Around 40 researchers in 10 specialties work together and utilize their competences on a common platform. The research groups focus on exploring the fundamental mechanisms for pain, mechanistic evaluation of pain, pain neuroplasticity, and the clinical implications. Application areas thus include both pain diagnostics and therapy. The overall aim is to use the findings from basic and translational research to identify specific pain phenotypes and improve diagnosis, clinical pain management, and care of chronic pain patients. This involves strong collaborations between basic science, biomedical engineering, translational clinical and pharmacological research. There is a strong international collaborative network involving around 50 centers and 200+ individuals throughout the world. The Danish National Research Foundation has supported two centers of excellence, originating from this group:</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Neuroplasticity and Pain (CNAP, 2015), led by Thomas Graven Nielsen</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Sensory-Motor Interaction (SMI, 1994), led by Thomas </a:t>
            </a:r>
            <a:r>
              <a:rPr lang="en-US" sz="1200" kern="1200" dirty="0" err="1">
                <a:solidFill>
                  <a:schemeClr val="tx1"/>
                </a:solidFill>
                <a:effectLst/>
                <a:latin typeface="+mn-lt"/>
                <a:ea typeface="+mn-ea"/>
                <a:cs typeface="+mn-cs"/>
              </a:rPr>
              <a:t>Sinkjær</a:t>
            </a:r>
            <a:r>
              <a:rPr lang="en-US" sz="1200" kern="1200" dirty="0">
                <a:solidFill>
                  <a:schemeClr val="tx1"/>
                </a:solidFill>
                <a:effectLst/>
                <a:latin typeface="+mn-lt"/>
                <a:ea typeface="+mn-ea"/>
                <a:cs typeface="+mn-cs"/>
              </a:rPr>
              <a:t> </a:t>
            </a:r>
          </a:p>
          <a:p>
            <a:pPr lvl="0"/>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Cardio-technology, -introducing new clinical solutions in cardiology through technology-based and technology-directed research</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has a strong background in both Clinical Cardiology and Biomedical Engineering, and thus covers a broad range of competences within cardiovascular diagnostics and monitoring. This includes ECG analysis, ECG-based epidemiology, Big Data analysis, Cardio-acoustics, Echocardiographic image analysis, Bioelectric modeling and development of Wearable technologies. Key areas in current cardiology are Electrocardiography and Echocardiography. In both areas, the group is exploring new territory with applications in heart failure and atrial fibrillation as well as in epidemiology. The focus is</a:t>
            </a:r>
            <a:r>
              <a:rPr lang="en-US" sz="1200" kern="1200" baseline="0" dirty="0">
                <a:solidFill>
                  <a:schemeClr val="tx1"/>
                </a:solidFill>
                <a:effectLst/>
                <a:latin typeface="+mn-lt"/>
                <a:ea typeface="+mn-ea"/>
                <a:cs typeface="+mn-cs"/>
              </a:rPr>
              <a:t> also on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Seismocardiography</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Cardioacoustics</a:t>
            </a:r>
            <a:r>
              <a:rPr lang="en-US" sz="1200" kern="1200" dirty="0">
                <a:solidFill>
                  <a:schemeClr val="tx1"/>
                </a:solidFill>
                <a:effectLst/>
                <a:latin typeface="+mn-lt"/>
                <a:ea typeface="+mn-ea"/>
                <a:cs typeface="+mn-cs"/>
              </a:rPr>
              <a:t> and Excitation-contraction coupling. The aim is to obtain a better understanding of the relationship between the electrical activation and the mechanical contraction of the heart, which relates to heart failure and coronary artery disease. In addition, the group focuses on the interplay between the autonomic nervous system and the cardiovascular system.</a:t>
            </a:r>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Clinical decision support - using mathematical modelling and computerized systems for enabling patient specific treatment</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the past 20 years, the research group has built up competences in design, development, validation, implementation and commercialization of routinely used clinical decision support systems. Specifically, the formulation of mathematical models at levels of the complexity necessary for application in clinical decision support systems. The models enable clinical decision support systems that not only integrate vast amounts of clinical data, but also can describe and advise on appropriate and personalized action for the individual patient.  The group focuses on clinical domains associated with high health economic costs, e.g. improving procedures at the highly expensive intensive care units. Research includes improving: use of antibiotics, respiratory mechanical ventilation, glucose regulation, arterialization of venous blood gases, diagnosis of neuromuscular disorders.</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Epidemiology in Public Health, Clinical Outcomes and Health Services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uses epidemiological methods to examine the relations between factors that the population (both general and specific populations, with and without specific diseases) shares and the associated outcome. This encompasses 1) traditional public health epidemiology, examining psychosocial factors, social environment and social inequality, and thus creating information for keeping the population healthy, 2) clinical epidemiology, examining the outcomes for patients with different diseases and the effect of clinical interventions, and 3) using epidemiological methods for examining the organization and performance of the health care system. Medical research specialties include cardiology; thrombosis; atrial fibrillation; hematology; geriatric, social and occupational medicine; psychiatry; acute medicine; and clinical microbiology. Studies are expanded by examining the effect of housing and built environment, social effects, genetic effects, environment, and health. The group is engaged in using new epidemiological and </a:t>
            </a:r>
            <a:r>
              <a:rPr lang="en-US" sz="1200" kern="1200" dirty="0" err="1">
                <a:solidFill>
                  <a:schemeClr val="tx1"/>
                </a:solidFill>
                <a:effectLst/>
                <a:latin typeface="+mn-lt"/>
                <a:ea typeface="+mn-ea"/>
                <a:cs typeface="+mn-cs"/>
              </a:rPr>
              <a:t>biostatistical</a:t>
            </a:r>
            <a:r>
              <a:rPr lang="en-US" sz="1200" kern="1200" dirty="0">
                <a:solidFill>
                  <a:schemeClr val="tx1"/>
                </a:solidFill>
                <a:effectLst/>
                <a:latin typeface="+mn-lt"/>
                <a:ea typeface="+mn-ea"/>
                <a:cs typeface="+mn-cs"/>
              </a:rPr>
              <a:t> methods, and machine learning techniques for associations of information and has its own protected computer-facilities, own servers at Statistics Denmark, and </a:t>
            </a:r>
            <a:r>
              <a:rPr lang="en-US" sz="1200" kern="1200" dirty="0" err="1">
                <a:solidFill>
                  <a:schemeClr val="tx1"/>
                </a:solidFill>
                <a:effectLst/>
                <a:latin typeface="+mn-lt"/>
                <a:ea typeface="+mn-ea"/>
                <a:cs typeface="+mn-cs"/>
              </a:rPr>
              <a:t>REDCap</a:t>
            </a:r>
            <a:r>
              <a:rPr lang="en-US" sz="1200" kern="1200" dirty="0">
                <a:solidFill>
                  <a:schemeClr val="tx1"/>
                </a:solidFill>
                <a:effectLst/>
                <a:latin typeface="+mn-lt"/>
                <a:ea typeface="+mn-ea"/>
                <a:cs typeface="+mn-cs"/>
              </a:rPr>
              <a:t> environments.</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Molecular medicine – early diagnostics, prognostics and prevention by understanding diseases on a molecular level</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combines molecular biology, biochemistry, genetics and bioinformatics with the clinical specialties, to obtain a pathophysiological understanding of systemic and organ specific complications at the molecular level. This approach allows early and specific diagnosis, prognostics investigation and possible prevention of complications, applicable in almost any medical specialty. The clinical research focus includes acute and chronic cardiovascular complications, fatty liver diseases, obesity, cancer and cancer related thrombosis, intestinal inflammation, </a:t>
            </a:r>
            <a:r>
              <a:rPr lang="en-US" sz="1200" kern="1200" dirty="0" err="1">
                <a:solidFill>
                  <a:schemeClr val="tx1"/>
                </a:solidFill>
                <a:effectLst/>
                <a:latin typeface="+mn-lt"/>
                <a:ea typeface="+mn-ea"/>
                <a:cs typeface="+mn-cs"/>
              </a:rPr>
              <a:t>neuroinflammatory</a:t>
            </a:r>
            <a:r>
              <a:rPr lang="en-US" sz="1200" kern="1200" dirty="0">
                <a:solidFill>
                  <a:schemeClr val="tx1"/>
                </a:solidFill>
                <a:effectLst/>
                <a:latin typeface="+mn-lt"/>
                <a:ea typeface="+mn-ea"/>
                <a:cs typeface="+mn-cs"/>
              </a:rPr>
              <a:t> and rheumatic diseases. The group aims to develop and apply new methodologies that will allow for detection of a disease state at an early stage and for staging the disease allowing improved treatment. Due to the widespread need, methods must be non-invasive, non-costly and carry no risk to the individual. One approach is based on extracellular vesicles (EV). These methods also enable monitoring and optimization of treatment efficacy.</a:t>
            </a:r>
          </a:p>
          <a:p>
            <a:endParaRPr lang="en-US" sz="1200" kern="1200" dirty="0">
              <a:solidFill>
                <a:schemeClr val="tx1"/>
              </a:solidFill>
              <a:effectLst/>
              <a:latin typeface="+mn-lt"/>
              <a:ea typeface="+mn-ea"/>
              <a:cs typeface="+mn-cs"/>
            </a:endParaRPr>
          </a:p>
          <a:p>
            <a:pPr lvl="0"/>
            <a:r>
              <a:rPr lang="en-US" sz="1200" b="1" kern="1200" dirty="0" err="1">
                <a:solidFill>
                  <a:schemeClr val="tx1"/>
                </a:solidFill>
                <a:effectLst/>
                <a:latin typeface="+mn-lt"/>
                <a:ea typeface="+mn-ea"/>
                <a:cs typeface="+mn-cs"/>
              </a:rPr>
              <a:t>Neurorehabilitation</a:t>
            </a:r>
            <a:r>
              <a:rPr lang="en-US" sz="1200" b="1" kern="1200" dirty="0">
                <a:solidFill>
                  <a:schemeClr val="tx1"/>
                </a:solidFill>
                <a:effectLst/>
                <a:latin typeface="+mn-lt"/>
                <a:ea typeface="+mn-ea"/>
                <a:cs typeface="+mn-cs"/>
              </a:rPr>
              <a:t> systems and technologies for understanding and modulating neural mechanisms related to neural disorders.</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aims to understand and augment sensory-motor functions in healthy subjects and in people with impaired sensory or motor capabilities. This encompasses 1) </a:t>
            </a:r>
            <a:r>
              <a:rPr lang="en-US" sz="1200" kern="1200" dirty="0" err="1">
                <a:solidFill>
                  <a:schemeClr val="tx1"/>
                </a:solidFill>
                <a:effectLst/>
                <a:latin typeface="+mn-lt"/>
                <a:ea typeface="+mn-ea"/>
                <a:cs typeface="+mn-cs"/>
              </a:rPr>
              <a:t>Neurorehabilitation</a:t>
            </a:r>
            <a:r>
              <a:rPr lang="en-US" sz="1200" kern="1200" dirty="0">
                <a:solidFill>
                  <a:schemeClr val="tx1"/>
                </a:solidFill>
                <a:effectLst/>
                <a:latin typeface="+mn-lt"/>
                <a:ea typeface="+mn-ea"/>
                <a:cs typeface="+mn-cs"/>
              </a:rPr>
              <a:t>, aiming to improve independence and quality of life by maximizing ability and participation and 2) </a:t>
            </a:r>
            <a:r>
              <a:rPr lang="en-US" sz="1200" kern="1200" dirty="0" err="1">
                <a:solidFill>
                  <a:schemeClr val="tx1"/>
                </a:solidFill>
                <a:effectLst/>
                <a:latin typeface="+mn-lt"/>
                <a:ea typeface="+mn-ea"/>
                <a:cs typeface="+mn-cs"/>
              </a:rPr>
              <a:t>Neurotechnologies</a:t>
            </a:r>
            <a:r>
              <a:rPr lang="en-US" sz="1200" kern="1200" dirty="0">
                <a:solidFill>
                  <a:schemeClr val="tx1"/>
                </a:solidFill>
                <a:effectLst/>
                <a:latin typeface="+mn-lt"/>
                <a:ea typeface="+mn-ea"/>
                <a:cs typeface="+mn-cs"/>
              </a:rPr>
              <a:t>, including artificial means to interact with the brain and nervous system in order to investigate, assess, and manipulate the structure and function of neural systems. Specific technological focus areas include neural prostheses, neural interfaces and sensor technology, </a:t>
            </a:r>
            <a:r>
              <a:rPr lang="en-US" sz="1200" kern="1200" dirty="0" err="1">
                <a:solidFill>
                  <a:schemeClr val="tx1"/>
                </a:solidFill>
                <a:effectLst/>
                <a:latin typeface="+mn-lt"/>
                <a:ea typeface="+mn-ea"/>
                <a:cs typeface="+mn-cs"/>
              </a:rPr>
              <a:t>neuromodulation</a:t>
            </a:r>
            <a:r>
              <a:rPr lang="en-US" sz="1200" kern="1200" dirty="0">
                <a:solidFill>
                  <a:schemeClr val="tx1"/>
                </a:solidFill>
                <a:effectLst/>
                <a:latin typeface="+mn-lt"/>
                <a:ea typeface="+mn-ea"/>
                <a:cs typeface="+mn-cs"/>
              </a:rPr>
              <a:t> systems and </a:t>
            </a:r>
            <a:r>
              <a:rPr lang="en-US" sz="1200" kern="1200" dirty="0" err="1">
                <a:solidFill>
                  <a:schemeClr val="tx1"/>
                </a:solidFill>
                <a:effectLst/>
                <a:latin typeface="+mn-lt"/>
                <a:ea typeface="+mn-ea"/>
                <a:cs typeface="+mn-cs"/>
              </a:rPr>
              <a:t>bioelectronic</a:t>
            </a:r>
            <a:r>
              <a:rPr lang="en-US" sz="1200" kern="1200" dirty="0">
                <a:solidFill>
                  <a:schemeClr val="tx1"/>
                </a:solidFill>
                <a:effectLst/>
                <a:latin typeface="+mn-lt"/>
                <a:ea typeface="+mn-ea"/>
                <a:cs typeface="+mn-cs"/>
              </a:rPr>
              <a:t> medicine systems, </a:t>
            </a:r>
            <a:r>
              <a:rPr lang="en-US" sz="1200" kern="1200" dirty="0" err="1">
                <a:solidFill>
                  <a:schemeClr val="tx1"/>
                </a:solidFill>
                <a:effectLst/>
                <a:latin typeface="+mn-lt"/>
                <a:ea typeface="+mn-ea"/>
                <a:cs typeface="+mn-cs"/>
              </a:rPr>
              <a:t>neurorobotics</a:t>
            </a:r>
            <a:r>
              <a:rPr lang="en-US" sz="1200" kern="1200" dirty="0">
                <a:solidFill>
                  <a:schemeClr val="tx1"/>
                </a:solidFill>
                <a:effectLst/>
                <a:latin typeface="+mn-lt"/>
                <a:ea typeface="+mn-ea"/>
                <a:cs typeface="+mn-cs"/>
              </a:rPr>
              <a:t>, brain-computer interfaces, assistive devices and ambient assisted living technologies, functional Electrical Stimulation (FES) technology, </a:t>
            </a:r>
            <a:r>
              <a:rPr lang="en-US" sz="1200" kern="1200" dirty="0" err="1">
                <a:solidFill>
                  <a:schemeClr val="tx1"/>
                </a:solidFill>
                <a:effectLst/>
                <a:latin typeface="+mn-lt"/>
                <a:ea typeface="+mn-ea"/>
                <a:cs typeface="+mn-cs"/>
              </a:rPr>
              <a:t>neurosignal</a:t>
            </a:r>
            <a:r>
              <a:rPr lang="en-US" sz="1200" kern="1200" dirty="0">
                <a:solidFill>
                  <a:schemeClr val="tx1"/>
                </a:solidFill>
                <a:effectLst/>
                <a:latin typeface="+mn-lt"/>
                <a:ea typeface="+mn-ea"/>
                <a:cs typeface="+mn-cs"/>
              </a:rPr>
              <a:t> processing and modeling as well as implantable and non-invasive systems for assessment and modulation. Combining these technologies with animal models, human volunteers and patients, the research has shown clinical applicability in cerebral stroke, Parkinson’s disease, pain relief (e.g. phantom limb pain or neuropathic pain), blood pressure control, heart rate control, epilepsy, nerve damage, amputation, spinal cord injury and neuroplasticity.</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Personalized Medicine for Cancer Patients – Using genetic data management to enable patient specific treatment and reduce drug resistance</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group focuses on correlating genetic information from cancer patients with genetic data from biobanks through comprehensive statistical analysis, resulting in new </a:t>
            </a:r>
            <a:r>
              <a:rPr lang="en-US" sz="1200" kern="1200" dirty="0" err="1">
                <a:solidFill>
                  <a:schemeClr val="tx1"/>
                </a:solidFill>
                <a:effectLst/>
                <a:latin typeface="+mn-lt"/>
                <a:ea typeface="+mn-ea"/>
                <a:cs typeface="+mn-cs"/>
              </a:rPr>
              <a:t>personalised</a:t>
            </a:r>
            <a:r>
              <a:rPr lang="en-US" sz="1200" kern="1200" dirty="0">
                <a:solidFill>
                  <a:schemeClr val="tx1"/>
                </a:solidFill>
                <a:effectLst/>
                <a:latin typeface="+mn-lt"/>
                <a:ea typeface="+mn-ea"/>
                <a:cs typeface="+mn-cs"/>
              </a:rPr>
              <a:t> medicine approaches. This approach is highly valuable</a:t>
            </a:r>
            <a:r>
              <a:rPr lang="en-US" sz="1200" kern="1200" baseline="0" dirty="0">
                <a:solidFill>
                  <a:schemeClr val="tx1"/>
                </a:solidFill>
                <a:effectLst/>
                <a:latin typeface="+mn-lt"/>
                <a:ea typeface="+mn-ea"/>
                <a:cs typeface="+mn-cs"/>
              </a:rPr>
              <a:t> particularly </a:t>
            </a:r>
            <a:r>
              <a:rPr lang="en-US" sz="1200" kern="1200" dirty="0">
                <a:solidFill>
                  <a:schemeClr val="tx1"/>
                </a:solidFill>
                <a:effectLst/>
                <a:latin typeface="+mn-lt"/>
                <a:ea typeface="+mn-ea"/>
                <a:cs typeface="+mn-cs"/>
              </a:rPr>
              <a:t>for patients that do not respond effectively to the initial therapy (relapse patients), as the coupling of patient data to genetic data worldwide improves the information level and lays the foundation for a personalized therapeutic approach. Using this approach in hematology, the group has successfully established and implemented new clinical routines. V</a:t>
            </a:r>
            <a:r>
              <a:rPr lang="en-GB" sz="1200" kern="1200" dirty="0" err="1">
                <a:solidFill>
                  <a:schemeClr val="tx1"/>
                </a:solidFill>
                <a:effectLst/>
                <a:latin typeface="+mn-lt"/>
                <a:ea typeface="+mn-ea"/>
                <a:cs typeface="+mn-cs"/>
              </a:rPr>
              <a:t>alidation</a:t>
            </a:r>
            <a:r>
              <a:rPr lang="en-GB" sz="1200" kern="1200" dirty="0">
                <a:solidFill>
                  <a:schemeClr val="tx1"/>
                </a:solidFill>
                <a:effectLst/>
                <a:latin typeface="+mn-lt"/>
                <a:ea typeface="+mn-ea"/>
                <a:cs typeface="+mn-cs"/>
              </a:rPr>
              <a:t> and implementation of personalized medicine for cancer patients</a:t>
            </a:r>
            <a:r>
              <a:rPr lang="en-US" sz="1200" kern="1200" dirty="0">
                <a:solidFill>
                  <a:schemeClr val="tx1"/>
                </a:solidFill>
                <a:effectLst/>
                <a:latin typeface="+mn-lt"/>
                <a:ea typeface="+mn-ea"/>
                <a:cs typeface="+mn-cs"/>
              </a:rPr>
              <a:t> requires an interdisciplinary effort. Thus, the group cover both m</a:t>
            </a:r>
            <a:r>
              <a:rPr lang="en-GB" sz="1200" kern="1200" dirty="0" err="1">
                <a:solidFill>
                  <a:schemeClr val="tx1"/>
                </a:solidFill>
                <a:effectLst/>
                <a:latin typeface="+mn-lt"/>
                <a:ea typeface="+mn-ea"/>
                <a:cs typeface="+mn-cs"/>
              </a:rPr>
              <a:t>olecular</a:t>
            </a:r>
            <a:r>
              <a:rPr lang="en-GB" sz="1200" kern="1200" dirty="0">
                <a:solidFill>
                  <a:schemeClr val="tx1"/>
                </a:solidFill>
                <a:effectLst/>
                <a:latin typeface="+mn-lt"/>
                <a:ea typeface="+mn-ea"/>
                <a:cs typeface="+mn-cs"/>
              </a:rPr>
              <a:t> and genetic cancer research, biobank construction and handling, clinical epidemiology and register-based research, applying biostatistics and machine learning to large datasets for clinical applications, clinical database construction.</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da-DK" sz="1200" b="1" kern="1200" dirty="0" err="1">
                <a:solidFill>
                  <a:schemeClr val="tx1"/>
                </a:solidFill>
                <a:effectLst/>
                <a:latin typeface="+mn-lt"/>
                <a:ea typeface="+mn-ea"/>
                <a:cs typeface="+mn-cs"/>
              </a:rPr>
              <a:t>eHealth</a:t>
            </a:r>
            <a:r>
              <a:rPr lang="da-DK" sz="1200" b="1" kern="1200" dirty="0">
                <a:solidFill>
                  <a:schemeClr val="tx1"/>
                </a:solidFill>
                <a:effectLst/>
                <a:latin typeface="+mn-lt"/>
                <a:ea typeface="+mn-ea"/>
                <a:cs typeface="+mn-cs"/>
              </a:rPr>
              <a:t>, </a:t>
            </a:r>
            <a:r>
              <a:rPr lang="da-DK" sz="1200" b="1" kern="1200" dirty="0" err="1">
                <a:solidFill>
                  <a:schemeClr val="tx1"/>
                </a:solidFill>
                <a:effectLst/>
                <a:latin typeface="+mn-lt"/>
                <a:ea typeface="+mn-ea"/>
                <a:cs typeface="+mn-cs"/>
              </a:rPr>
              <a:t>Telehealth</a:t>
            </a:r>
            <a:r>
              <a:rPr lang="da-DK" sz="1200" b="1" kern="1200" dirty="0">
                <a:solidFill>
                  <a:schemeClr val="tx1"/>
                </a:solidFill>
                <a:effectLst/>
                <a:latin typeface="+mn-lt"/>
                <a:ea typeface="+mn-ea"/>
                <a:cs typeface="+mn-cs"/>
              </a:rPr>
              <a:t> and Telerehabilitation</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Telehealth involves the use of telecommunications and virtual technologies to deliver healthcare outside of traditional healthcare facilities. The research group focuses on designing, testing and evaluating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technologies and programs that can improve healthcare delivery, make the </a:t>
            </a:r>
            <a:r>
              <a:rPr lang="en-US" sz="1200" kern="1200" dirty="0" err="1">
                <a:solidFill>
                  <a:schemeClr val="tx1"/>
                </a:solidFill>
                <a:effectLst/>
                <a:latin typeface="+mn-lt"/>
                <a:ea typeface="+mn-ea"/>
                <a:cs typeface="+mn-cs"/>
              </a:rPr>
              <a:t>organisation</a:t>
            </a:r>
            <a:r>
              <a:rPr lang="en-US" sz="1200" kern="1200" dirty="0">
                <a:solidFill>
                  <a:schemeClr val="tx1"/>
                </a:solidFill>
                <a:effectLst/>
                <a:latin typeface="+mn-lt"/>
                <a:ea typeface="+mn-ea"/>
                <a:cs typeface="+mn-cs"/>
              </a:rPr>
              <a:t> of the healthcare system more efficient and improve patient outcomes (clinically, quality of life and efficacy). The key clinical focus areas include patients with chronic diseases, such as COPD, heart failure and diabetes. Moreover, patients needing cardiothoracic surgery and patients needing palliative care or psychiatric treatment have also been proven to benefit from </a:t>
            </a:r>
            <a:r>
              <a:rPr lang="en-US" sz="1200" kern="1200" dirty="0" err="1">
                <a:solidFill>
                  <a:schemeClr val="tx1"/>
                </a:solidFill>
                <a:effectLst/>
                <a:latin typeface="+mn-lt"/>
                <a:ea typeface="+mn-ea"/>
                <a:cs typeface="+mn-cs"/>
              </a:rPr>
              <a:t>telemedical</a:t>
            </a:r>
            <a:r>
              <a:rPr lang="en-US" sz="1200" kern="1200" dirty="0">
                <a:solidFill>
                  <a:schemeClr val="tx1"/>
                </a:solidFill>
                <a:effectLst/>
                <a:latin typeface="+mn-lt"/>
                <a:ea typeface="+mn-ea"/>
                <a:cs typeface="+mn-cs"/>
              </a:rPr>
              <a:t> approaches. The research focuses on identifying patient needs (known and unknown) and developing new technologies and programs in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This includes patient involvement, evaluation of clinical outcomes, eHealth literacy, program implementation and health economy analysis. The research also focuses on the usability of the technologies and developing algorithms and tools for the patient and healthcare professionals to improve disease management in a telemedicine setting. The technologies and programs are clinically tested, from pilot phase to large-scale trials and the group has been a frontrunner in demonstrating the effects of the telemedicine approach. Hence, the group has led two multicenter large-scale telemedicine projects (</a:t>
            </a:r>
            <a:r>
              <a:rPr lang="en-US" sz="1200" kern="1200" dirty="0" err="1">
                <a:solidFill>
                  <a:schemeClr val="tx1"/>
                </a:solidFill>
                <a:effectLst/>
                <a:latin typeface="+mn-lt"/>
                <a:ea typeface="+mn-ea"/>
                <a:cs typeface="+mn-cs"/>
              </a:rPr>
              <a:t>TeleCare</a:t>
            </a:r>
            <a:r>
              <a:rPr lang="en-US" sz="1200" kern="1200" dirty="0">
                <a:solidFill>
                  <a:schemeClr val="tx1"/>
                </a:solidFill>
                <a:effectLst/>
                <a:latin typeface="+mn-lt"/>
                <a:ea typeface="+mn-ea"/>
                <a:cs typeface="+mn-cs"/>
              </a:rPr>
              <a:t> North) within COPD and </a:t>
            </a:r>
            <a:r>
              <a:rPr lang="en-US" sz="1200" kern="1200" dirty="0" err="1">
                <a:solidFill>
                  <a:schemeClr val="tx1"/>
                </a:solidFill>
                <a:effectLst/>
                <a:latin typeface="+mn-lt"/>
                <a:ea typeface="+mn-ea"/>
                <a:cs typeface="+mn-cs"/>
              </a:rPr>
              <a:t>heartfailure</a:t>
            </a:r>
            <a:r>
              <a:rPr lang="en-US" sz="1200" kern="1200" dirty="0">
                <a:solidFill>
                  <a:schemeClr val="tx1"/>
                </a:solidFill>
                <a:effectLst/>
                <a:latin typeface="+mn-lt"/>
                <a:ea typeface="+mn-ea"/>
                <a:cs typeface="+mn-cs"/>
              </a:rPr>
              <a:t>, enrolling 1200 patients and 600 patients, respectively. </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32705362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Font typeface="Arial" panose="020B0604020202020204" pitchFamily="34" charset="0"/>
              <a:buNone/>
            </a:pPr>
            <a:r>
              <a:rPr lang="en-GB" sz="1200" b="1" dirty="0"/>
              <a:t>CORE ACTIVITIES:</a:t>
            </a:r>
          </a:p>
          <a:p>
            <a:pPr marL="177948" indent="-177948" rtl="0">
              <a:buFont typeface="Arial" panose="020B0604020202020204" pitchFamily="34" charset="0"/>
              <a:buChar char="•"/>
            </a:pPr>
            <a:r>
              <a:rPr lang="en-GB" sz="1200" dirty="0"/>
              <a:t>SSH incorporates human and social relations in areas such as technology, health and climate</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investigates how people act and create meaning and change with</a:t>
            </a:r>
            <a:r>
              <a:rPr lang="en-GB" sz="1200" baseline="0" dirty="0"/>
              <a:t> regard to </a:t>
            </a:r>
            <a:r>
              <a:rPr lang="en-GB" sz="1200" dirty="0"/>
              <a:t>both public and private actors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develops new business models, new regulatory conditions, new ways to ensure necessary digitalisation, new forms of social organization, etc.</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generates new knowledge on organizational learning in public and private organizations thus</a:t>
            </a:r>
            <a:r>
              <a:rPr lang="en-GB" sz="1200" baseline="0" dirty="0"/>
              <a:t> </a:t>
            </a:r>
            <a:r>
              <a:rPr lang="en-GB" sz="1200" dirty="0"/>
              <a:t>contributing to creativity and development in society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collaborates in an interdisciplinary manner and with external actors in research projects and in education</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endParaRPr lang="da-DK" sz="1200" dirty="0"/>
          </a:p>
          <a:p>
            <a:pPr rtl="0"/>
            <a:r>
              <a:rPr lang="en-GB" b="1" dirty="0"/>
              <a:t>Examples of core activities</a:t>
            </a:r>
          </a:p>
          <a:p>
            <a:pPr rtl="0"/>
            <a:endParaRPr lang="da-DK" sz="1200" dirty="0"/>
          </a:p>
          <a:p>
            <a:pPr marL="177948" indent="-177948" rtl="0">
              <a:buFont typeface="Arial" panose="020B0604020202020204" pitchFamily="34" charset="0"/>
              <a:buChar char="•"/>
            </a:pPr>
            <a:r>
              <a:rPr lang="en-GB" sz="1200" dirty="0"/>
              <a:t>AI Denmark partnership: The Danish business community must be better at working with artificial intelligence. Therefore, the Danish Industry Foundation has launched a national initiative where Aalborg University Business School contributes with knowledge on machine learning, innovation management, organisational change, strategy and development of data-driven business models.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Game-Based Learning in the 21st Century: </a:t>
            </a:r>
            <a:r>
              <a:rPr lang="en-GB" sz="2000" dirty="0"/>
              <a:t>The project explores how the design of both </a:t>
            </a:r>
            <a:r>
              <a:rPr lang="en-GB" sz="2000" dirty="0" err="1"/>
              <a:t>analog</a:t>
            </a:r>
            <a:r>
              <a:rPr lang="en-GB" sz="2000" dirty="0"/>
              <a:t> and digital gaming tools can be used to create more meaningful, challenging and engaging teaching. The project is a collaboration between researchers from AAU, AU, the National Centre for Reading, University College Copenhagen and VIA University College as well as the companies CLIO Online, Build A World, and KMD/</a:t>
            </a:r>
            <a:r>
              <a:rPr lang="en-GB" sz="2000" dirty="0" err="1"/>
              <a:t>Uvdata</a:t>
            </a:r>
            <a:r>
              <a:rPr lang="en-GB" sz="2000" dirty="0"/>
              <a:t>. The research project builds on an investment of DKK 9.8 million from Innovation Fund Denmark.</a:t>
            </a:r>
            <a:endParaRPr lang="da-DK" sz="1200" dirty="0"/>
          </a:p>
          <a:p>
            <a:pPr rtl="0"/>
            <a:endParaRPr lang="da-DK" sz="1200" dirty="0"/>
          </a:p>
          <a:p>
            <a:pPr marL="177948" indent="-177948" rtl="0">
              <a:buFont typeface="Arial" panose="020B0604020202020204" pitchFamily="34" charset="0"/>
              <a:buChar char="•"/>
            </a:pPr>
            <a:r>
              <a:rPr lang="en-GB" sz="1200" dirty="0"/>
              <a:t>The Centre for Local Innovation in Social and Employment services (LISES (CUBB in Danish)) is a partnership project of the municipalities of </a:t>
            </a:r>
            <a:r>
              <a:rPr lang="en-GB" sz="1200" dirty="0" err="1"/>
              <a:t>Silkeborg</a:t>
            </a:r>
            <a:r>
              <a:rPr lang="en-GB" sz="1200" dirty="0"/>
              <a:t>, </a:t>
            </a:r>
            <a:r>
              <a:rPr lang="en-GB" sz="1200" dirty="0" err="1"/>
              <a:t>Holstebro</a:t>
            </a:r>
            <a:r>
              <a:rPr lang="en-GB" sz="1200" dirty="0"/>
              <a:t>, </a:t>
            </a:r>
            <a:r>
              <a:rPr lang="en-GB" sz="1200" dirty="0" err="1"/>
              <a:t>Vesthimmerland</a:t>
            </a:r>
            <a:r>
              <a:rPr lang="en-GB" sz="1200" dirty="0"/>
              <a:t> and </a:t>
            </a:r>
            <a:r>
              <a:rPr lang="en-GB" sz="1200" dirty="0" err="1"/>
              <a:t>Herning</a:t>
            </a:r>
            <a:r>
              <a:rPr lang="en-GB" sz="1200" dirty="0"/>
              <a:t>; the Department of Politics and Society; and the Department of Sociology and Social Work. LISES/CUBB contributes to transforming public employment efforts</a:t>
            </a:r>
            <a:r>
              <a:rPr lang="en-GB" sz="1200" baseline="0" dirty="0"/>
              <a:t> – </a:t>
            </a:r>
            <a:r>
              <a:rPr lang="en-GB" sz="1200" dirty="0"/>
              <a:t>involving citizens to a much greater extent than today and giving them responsibility for and ownership of mastering their own lives and thus improving their employment chances. </a:t>
            </a:r>
            <a:endParaRPr lang="da-DK" sz="1200" dirty="0">
              <a:solidFill>
                <a:srgbClr val="FF0000"/>
              </a:solidFill>
            </a:endParaRPr>
          </a:p>
          <a:p>
            <a:pPr lvl="0" rtl="0"/>
            <a:endParaRPr lang="da-DK" dirty="0"/>
          </a:p>
          <a:p>
            <a:pPr lvl="0" rtl="0"/>
            <a:r>
              <a:rPr lang="en-GB" b="1" dirty="0"/>
              <a:t>POSITIONS OF STRENGTH:</a:t>
            </a:r>
          </a:p>
          <a:p>
            <a:pPr lvl="0" rtl="0"/>
            <a:endParaRPr lang="da-DK" dirty="0"/>
          </a:p>
          <a:p>
            <a:pPr defTabSz="949056" rtl="0">
              <a:defRPr/>
            </a:pPr>
            <a:r>
              <a:rPr lang="en-GB" sz="1200" dirty="0"/>
              <a:t>The educational landscape is changing and learning takes place in many places. SSH research is and must continue to be recognised as research with high impact on learning, learning processes, didactics and problem-based learning in educational programmes. The SSH faculty will thus contribute to a better understanding of the competence needs of the future, a good framework for learning and the importance of technologies for education and lifelong learning. </a:t>
            </a:r>
          </a:p>
          <a:p>
            <a:pPr rtl="0"/>
            <a:endParaRPr lang="da-DK" sz="1200" dirty="0"/>
          </a:p>
          <a:p>
            <a:pPr rtl="0"/>
            <a:r>
              <a:rPr lang="en-GB" sz="1200" dirty="0"/>
              <a:t>So:</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Students will be equipped to merge psychology, language communication, organizational learning, applied philosophy, sociology, political science, business knowledge, management and law</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collaborate across the humanities and social sciences disciplines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and students bring SSH fundamental disciplines into educational programmes and research projects in the STEM and health fields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has selected four signature projects in 2022 and 2023. The projects focus on "Sustainability and the Green Transition", "Computational SSH", "Children and Young</a:t>
            </a:r>
            <a:r>
              <a:rPr lang="en-GB" sz="1200" baseline="0" dirty="0"/>
              <a:t> People</a:t>
            </a:r>
            <a:r>
              <a:rPr lang="en-GB" sz="1200" dirty="0"/>
              <a:t>" and "Advanced Centre for Social Sciences and Humanities Research"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SSH’s fundamental disciplines are incorporated in knowledge collaborations with educational institutions, interest groups, companies and other partners </a:t>
            </a:r>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4400" b="1" dirty="0"/>
              <a:t>1. Critical thinking </a:t>
            </a:r>
          </a:p>
          <a:p>
            <a:pPr rtl="0"/>
            <a:r>
              <a:rPr lang="en-GB" sz="4400" dirty="0"/>
              <a:t>At the SSH faculty, critical research engenders the ability to question the conventional wisdom, reflect on hierarchies and power in society, and experiment with new solutions and hypotheses based on an understanding of culture, history and institutions. </a:t>
            </a:r>
            <a:endParaRPr lang="da-DK" sz="3200" dirty="0"/>
          </a:p>
          <a:p>
            <a:pPr rtl="0"/>
            <a:endParaRPr lang="da-DK" sz="3200" dirty="0"/>
          </a:p>
          <a:p>
            <a:pPr rtl="0"/>
            <a:r>
              <a:rPr lang="en-GB" sz="3200" b="1" dirty="0"/>
              <a:t>2. People and society at the centre </a:t>
            </a:r>
          </a:p>
          <a:p>
            <a:pPr rtl="0"/>
            <a:r>
              <a:rPr lang="en-GB" sz="3200" dirty="0"/>
              <a:t>At the SSH Faculty, understanding and explaining the human and social factor is crucial to enriching interdisciplinary collaborations, educating for the future and implementing new knowledge in society. </a:t>
            </a:r>
            <a:endParaRPr lang="da-DK" sz="2000" dirty="0"/>
          </a:p>
          <a:p>
            <a:pPr rtl="0"/>
            <a:endParaRPr lang="da-DK" sz="2000" dirty="0"/>
          </a:p>
          <a:p>
            <a:pPr rtl="0"/>
            <a:r>
              <a:rPr lang="en-GB" sz="2000" b="1" dirty="0"/>
              <a:t>3. Knowledge exchange and collaboration </a:t>
            </a:r>
          </a:p>
          <a:p>
            <a:pPr rtl="0"/>
            <a:r>
              <a:rPr lang="en-GB" sz="2000" dirty="0"/>
              <a:t>The SSH faculty contributes expertise and graduates who transfer and exchange knowledge with a wide range of institutions, companies and partners. Inclusive and open research and learning environments are a central premise in attracting students, talented researchers and developing new knowledge. At the SSH faculty, students are involved in countless research and development projects, and the faculty experiments with involvement of both students and the</a:t>
            </a:r>
            <a:r>
              <a:rPr lang="en-GB" sz="2000" baseline="0" dirty="0"/>
              <a:t> public</a:t>
            </a:r>
            <a:r>
              <a:rPr lang="en-GB" sz="2000" dirty="0"/>
              <a:t> through new learning platforms and co-creation. </a:t>
            </a:r>
            <a:endParaRPr lang="da-DK" sz="1200" b="1" dirty="0"/>
          </a:p>
          <a:p>
            <a:pPr rtl="0"/>
            <a:endParaRPr lang="da-DK" sz="1200" b="1" dirty="0"/>
          </a:p>
          <a:p>
            <a:pPr rtl="0"/>
            <a:r>
              <a:rPr lang="en-GB" sz="1200" b="1" dirty="0"/>
              <a:t>4. Internationalisation</a:t>
            </a:r>
          </a:p>
          <a:p>
            <a:pPr rtl="0"/>
            <a:r>
              <a:rPr lang="en-GB" sz="1200" dirty="0"/>
              <a:t>At the SSH faculty, research must be accessible to an international audience, presented in international publications, and the faculty must open to talented international researchers and partners. </a:t>
            </a:r>
          </a:p>
          <a:p>
            <a:pPr rtl="0"/>
            <a:endParaRPr lang="da-DK" sz="1200" b="1" dirty="0"/>
          </a:p>
          <a:p>
            <a:pPr rtl="0"/>
            <a:r>
              <a:rPr lang="en-GB" sz="1200" b="1" dirty="0"/>
              <a:t>5. </a:t>
            </a:r>
            <a:r>
              <a:rPr lang="en-GB" sz="1200" b="1" dirty="0" err="1"/>
              <a:t>Interdisciplinarity</a:t>
            </a:r>
            <a:endParaRPr lang="en-GB" sz="1200" b="1" dirty="0"/>
          </a:p>
          <a:p>
            <a:pPr rtl="0"/>
            <a:r>
              <a:rPr lang="en-GB" sz="1200" dirty="0"/>
              <a:t>The SSH faculty is therefore characterized by a number of interdisciplinary initiatives that generate knowledge about major</a:t>
            </a:r>
            <a:r>
              <a:rPr lang="en-GB" sz="1200" baseline="0" dirty="0"/>
              <a:t> </a:t>
            </a:r>
            <a:r>
              <a:rPr lang="en-GB" sz="1200" dirty="0"/>
              <a:t>societal challenges and contribute with cross-cutting competences of students and researchers. </a:t>
            </a:r>
          </a:p>
          <a:p>
            <a:pPr rtl="0"/>
            <a:endParaRPr lang="da-DK" sz="1200" b="1" dirty="0"/>
          </a:p>
          <a:p>
            <a:pPr rtl="0"/>
            <a:r>
              <a:rPr lang="en-GB" sz="1200" b="1" dirty="0"/>
              <a:t>6. Initiative</a:t>
            </a:r>
          </a:p>
          <a:p>
            <a:pPr rtl="0"/>
            <a:r>
              <a:rPr lang="en-GB" sz="1200" dirty="0"/>
              <a:t>The SSH faculty must be known for being agenda-setting and proactive in relation to society's</a:t>
            </a:r>
            <a:r>
              <a:rPr lang="en-GB" sz="1200" baseline="0" dirty="0"/>
              <a:t> </a:t>
            </a:r>
            <a:r>
              <a:rPr lang="en-GB" sz="1200" dirty="0"/>
              <a:t>problems and challenges and driving new interdisciplinary initiatives and cutting-edge research. </a:t>
            </a:r>
          </a:p>
          <a:p>
            <a:pPr rtl="0"/>
            <a:endParaRPr lang="da-DK" sz="1200" dirty="0"/>
          </a:p>
          <a:p>
            <a:pPr rtl="0"/>
            <a:endParaRPr lang="da-DK" sz="1200" dirty="0"/>
          </a:p>
          <a:p>
            <a:pPr rtl="0"/>
            <a:r>
              <a:rPr lang="en-GB" sz="1200" b="1" dirty="0"/>
              <a:t>Beacons </a:t>
            </a:r>
          </a:p>
          <a:p>
            <a:pPr rtl="0"/>
            <a:r>
              <a:rPr lang="en-GB" sz="1200" dirty="0"/>
              <a:t>We address the major societal challenges through mission-oriented research, education and knowledge collaboration under the headings "Learning in the 21st Century", "Health", "Sustainability", "Digital Humanities &amp; Social Sciences", "Innovation &amp; Entrepreneurship" and "Culture, Society &amp; Development".</a:t>
            </a:r>
          </a:p>
          <a:p>
            <a:pPr rtl="0"/>
            <a:endParaRPr lang="da-DK" sz="1200" b="1" dirty="0"/>
          </a:p>
          <a:p>
            <a:pPr rtl="0"/>
            <a:r>
              <a:rPr lang="en-GB" sz="1200" b="1" dirty="0"/>
              <a:t>Signature projects </a:t>
            </a:r>
          </a:p>
          <a:p>
            <a:pPr marL="177948" indent="-177948" rtl="0">
              <a:buFont typeface="Arial" panose="020B0604020202020204" pitchFamily="34" charset="0"/>
              <a:buChar char="•"/>
            </a:pPr>
            <a:r>
              <a:rPr lang="en-GB" sz="1200" dirty="0"/>
              <a:t>The </a:t>
            </a:r>
            <a:r>
              <a:rPr lang="en-GB" sz="1200" u="sng" dirty="0"/>
              <a:t>Advanced Centre for Social Sciences and Humanities Research</a:t>
            </a:r>
            <a:r>
              <a:rPr lang="en-GB" sz="1200" dirty="0"/>
              <a:t> aims to be a leading research centre for developing theories and methods within a unified Humanities and Social Sciences. The centre aims to seek new breakthroughs in SSH and thus create the prerequisites for AAU's future research missions – both within the social sciences and humanities and widely within the university's overall scientific portfolio. As part of the faculty's fundamental characteristics, the centre has a critical duty to protect and promote independent research and act constructively in both faculty and university mission-oriented research. </a:t>
            </a:r>
          </a:p>
          <a:p>
            <a:pPr rtl="0"/>
            <a:endParaRPr lang="da-DK" sz="1200" dirty="0"/>
          </a:p>
          <a:p>
            <a:pPr marL="177948" indent="-177948" rtl="0">
              <a:buFont typeface="Arial" panose="020B0604020202020204" pitchFamily="34" charset="0"/>
              <a:buChar char="•"/>
            </a:pPr>
            <a:r>
              <a:rPr lang="en-GB" sz="1200" u="sng" dirty="0"/>
              <a:t>Computational SSH</a:t>
            </a:r>
            <a:r>
              <a:rPr lang="en-GB" sz="1200" dirty="0"/>
              <a:t> connects AAU's SSH researchers and environments involved in research that makes use of, adapts, develops or operationalises techniques such as machine learning, network analysis, computer vision, natural language processing or data visualisation. A main purpose is thus to contribute to the development, application and dissemination of such techniques in the context of different SSH disciplines (theories, perspectives, paradigms).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u="sng" dirty="0"/>
              <a:t>Sustainable transition</a:t>
            </a:r>
            <a:r>
              <a:rPr lang="en-GB" sz="1200" dirty="0"/>
              <a:t> provides studies on sustainability in a broader perspective than a purely environmental and production-oriented one that has been the focus politically in recent years. The integrative aspect is central to the project, which focuses on the human, cultural, economic and societal consequences of global development and on the project's contribution to the development of future sustainable solutions across disciplines, institutions and companies. From critical reflection to practical problem solving, the project will contribute with a framework of understanding for sustainability and an informed conversation about what sustainable transition entails. </a:t>
            </a:r>
          </a:p>
          <a:p>
            <a:pPr rtl="0"/>
            <a:endParaRPr lang="da-DK" sz="1200" dirty="0"/>
          </a:p>
          <a:p>
            <a:pPr marL="177948" indent="-177948" rtl="0">
              <a:buFont typeface="Arial" panose="020B0604020202020204" pitchFamily="34" charset="0"/>
              <a:buChar char="•"/>
            </a:pPr>
            <a:r>
              <a:rPr lang="en-GB" sz="1200" u="sng" dirty="0"/>
              <a:t>Children and young people</a:t>
            </a:r>
            <a:r>
              <a:rPr lang="en-GB" sz="1200" dirty="0"/>
              <a:t> directs attention to the processes of change in the lives of children and young people, such as well-being, marginalisation, education and learning, transition to the labour market, political participation, children’s rights, quality in institutions and professional practice. The SSH faculty has a number of significant, agenda-setting knowledge and research environments concerned with children and young people, and there are great opportunities in cross-cutting thinking in these environments. Due to its size and academic scope, the faculty will cover the issues broadly, and with a concerted effort we can strengthen our overall position in this field. Efforts to strengthen cooperation include networking activities, seminars, joint applications to foundations and the like. Focus is also on externally profiling and further identifying AAU as a leading player in the field of children and young people.</a:t>
            </a:r>
          </a:p>
          <a:p>
            <a:pPr rtl="0"/>
            <a:endParaRPr lang="da-DK" sz="12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rgbClr val="000061"/>
                </a:solidFill>
                <a:latin typeface="+mn-lt"/>
                <a:ea typeface="+mn-ea"/>
                <a:cs typeface="Arial" panose="020B0604020202020204" pitchFamily="34" charset="0"/>
              </a:rPr>
              <a:t>Collaborative research with universities is vital for the innovation, productivity and growth of companies. Even the knowledge of companies with their own development departments is limited. Therefore, external input, ideas and knowledge are vital. </a:t>
            </a:r>
          </a:p>
          <a:p>
            <a:pPr rtl="0"/>
            <a:endParaRPr lang="da-DK" sz="1200" b="0" kern="1200" dirty="0">
              <a:solidFill>
                <a:srgbClr val="000061"/>
              </a:solidFill>
              <a:latin typeface="+mn-lt"/>
              <a:ea typeface="+mn-ea"/>
              <a:cs typeface="Arial" panose="020B0604020202020204" pitchFamily="34" charset="0"/>
            </a:endParaRPr>
          </a:p>
          <a:p>
            <a:pPr rtl="0"/>
            <a:r>
              <a:rPr lang="en-gb" sz="1200" b="0" kern="1200" dirty="0">
                <a:solidFill>
                  <a:srgbClr val="000061"/>
                </a:solidFill>
                <a:latin typeface="+mn-lt"/>
                <a:ea typeface="+mn-ea"/>
                <a:cs typeface="Arial" panose="020B0604020202020204" pitchFamily="34" charset="0"/>
              </a:rPr>
              <a:t>In DI’s report from 2016, research-intensive companies state that the reason for their assessment of Aalborg University  is that AAU has a flexible and pragmatic approach towards collaboration with companies.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PREFERRED COLLABORATION PARTNER OF THE DANISH BUSINESS WORLD</a:t>
            </a:r>
          </a:p>
          <a:p>
            <a:pPr rtl="0"/>
            <a:r>
              <a:rPr lang="en-gb" b="0" dirty="0">
                <a:solidFill>
                  <a:schemeClr val="bg1"/>
                </a:solidFill>
              </a:rPr>
              <a:t>Source: DI (2021): </a:t>
            </a:r>
            <a:r>
              <a:rPr lang="en-gb" b="0" dirty="0" err="1">
                <a:solidFill>
                  <a:schemeClr val="bg1"/>
                </a:solidFill>
              </a:rPr>
              <a:t>Danmark</a:t>
            </a:r>
            <a:r>
              <a:rPr lang="en-gb" b="0" dirty="0">
                <a:solidFill>
                  <a:schemeClr val="bg1"/>
                </a:solidFill>
              </a:rPr>
              <a:t> på </a:t>
            </a:r>
            <a:r>
              <a:rPr lang="en-gb" b="0" dirty="0" err="1">
                <a:solidFill>
                  <a:schemeClr val="bg1"/>
                </a:solidFill>
              </a:rPr>
              <a:t>vidensporet</a:t>
            </a:r>
            <a:r>
              <a:rPr lang="en-gb" b="0" dirty="0">
                <a:solidFill>
                  <a:schemeClr val="bg1"/>
                </a:solidFill>
              </a:rPr>
              <a:t> V [Denmark on Knowledge Track V]</a:t>
            </a:r>
            <a:endParaRPr lang="nn-NO" sz="1200" b="1" kern="1200" dirty="0">
              <a:solidFill>
                <a:srgbClr val="000061"/>
              </a:solidFill>
              <a:latin typeface="+mn-lt"/>
              <a:ea typeface="+mn-ea"/>
              <a:cs typeface="Arial" panose="020B0604020202020204" pitchFamily="34" charset="0"/>
            </a:endParaRPr>
          </a:p>
          <a:p>
            <a:pPr rtl="0"/>
            <a:endParaRPr lang="nn-NO"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FLEXIBLE APPROACH TOWARDS COLLABORATION</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BEST AT ESTABLISHING COLLABORATION AGREEMENTS</a:t>
            </a:r>
            <a:endParaRPr lang="da-DK" sz="1200" b="1" kern="1200" dirty="0">
              <a:solidFill>
                <a:srgbClr val="000061"/>
              </a:solidFill>
              <a:latin typeface="+mn-lt"/>
              <a:ea typeface="+mn-ea"/>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Ministry of Higher Education and Science (2022): </a:t>
            </a:r>
            <a:r>
              <a:rPr lang="en-gb" b="0" dirty="0" err="1"/>
              <a:t>Viden</a:t>
            </a:r>
            <a:r>
              <a:rPr lang="en-gb" b="0" dirty="0"/>
              <a:t> </a:t>
            </a:r>
            <a:r>
              <a:rPr lang="en-gb" b="0" dirty="0" err="1"/>
              <a:t>til</a:t>
            </a:r>
            <a:r>
              <a:rPr lang="en-gb" b="0" dirty="0"/>
              <a:t> </a:t>
            </a:r>
            <a:r>
              <a:rPr lang="en-gb" b="0" dirty="0" err="1"/>
              <a:t>vækst</a:t>
            </a:r>
            <a:r>
              <a:rPr lang="en-gb" b="0" dirty="0"/>
              <a:t> – </a:t>
            </a:r>
            <a:r>
              <a:rPr lang="en-gb" b="0" dirty="0" err="1"/>
              <a:t>Offentlig-privat</a:t>
            </a:r>
            <a:r>
              <a:rPr lang="en-gb" b="0" dirty="0"/>
              <a:t> </a:t>
            </a:r>
            <a:r>
              <a:rPr lang="en-gb" b="0" dirty="0" err="1"/>
              <a:t>samspil</a:t>
            </a:r>
            <a:r>
              <a:rPr lang="en-gb" b="0" dirty="0"/>
              <a:t> om </a:t>
            </a:r>
            <a:r>
              <a:rPr lang="en-gb" b="0" dirty="0" err="1"/>
              <a:t>forskning</a:t>
            </a:r>
            <a:r>
              <a:rPr lang="en-gb" b="0" dirty="0"/>
              <a:t> [Knowledge for growth – Public-private interaction on research] (</a:t>
            </a:r>
            <a:r>
              <a:rPr lang="en-gb" b="0" dirty="0" err="1"/>
              <a:t>kommercialiseringsstatistikken</a:t>
            </a:r>
            <a:r>
              <a:rPr lang="en-gb" b="0" dirty="0"/>
              <a:t>) </a:t>
            </a:r>
            <a:endParaRPr lang="da-DK"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indent="0" rtl="0">
              <a:buFont typeface="Arial" panose="020B0604020202020204" pitchFamily="34" charset="0"/>
              <a:buNone/>
            </a:pP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30</a:t>
            </a:fld>
            <a:endParaRPr lang="en-US"/>
          </a:p>
        </p:txBody>
      </p:sp>
    </p:spTree>
    <p:extLst>
      <p:ext uri="{BB962C8B-B14F-4D97-AF65-F5344CB8AC3E}">
        <p14:creationId xmlns:p14="http://schemas.microsoft.com/office/powerpoint/2010/main" val="117510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ts val="2400"/>
              </a:lnSpc>
              <a:buFont typeface="Arial" pitchFamily="34" charset="0"/>
              <a:buNone/>
            </a:pPr>
            <a:r>
              <a:rPr lang="en-gb" sz="1200" b="1" dirty="0">
                <a:solidFill>
                  <a:prstClr val="black"/>
                </a:solidFill>
                <a:latin typeface="Arial" panose="020B0604020202020204" pitchFamily="34" charset="0"/>
                <a:cs typeface="Arial" panose="020B0604020202020204" pitchFamily="34" charset="0"/>
              </a:rPr>
              <a:t>Distribution of companies collaborating with AAU</a:t>
            </a:r>
          </a:p>
          <a:p>
            <a:pPr marL="0" indent="0" rtl="0">
              <a:lnSpc>
                <a:spcPts val="2400"/>
              </a:lnSpc>
              <a:buFont typeface="Arial" pitchFamily="34" charset="0"/>
              <a:buNone/>
            </a:pPr>
            <a:r>
              <a:rPr lang="en-gb" sz="1200" dirty="0">
                <a:solidFill>
                  <a:prstClr val="black"/>
                </a:solidFill>
                <a:latin typeface="Arial" panose="020B0604020202020204" pitchFamily="34" charset="0"/>
                <a:cs typeface="Arial" panose="020B0604020202020204" pitchFamily="34" charset="0"/>
              </a:rPr>
              <a:t>Note: The figures only include private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1"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1" dirty="0">
                <a:latin typeface="+mn-lt"/>
              </a:rPr>
              <a:t>AAU’s collaboration partners include a high proportion of industrial companies and IT companies</a:t>
            </a:r>
            <a:endParaRPr lang="en-GB" sz="900" b="1" baseline="0"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latin typeface="+mn-lt"/>
              </a:rPr>
              <a:t>Note: Just under 40% industrial companies and just under 25% IT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a:buNone/>
            </a:pPr>
            <a:r>
              <a:rPr lang="en-US" sz="1050" b="1"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defTabSz="913028">
              <a:defRPr/>
            </a:pPr>
            <a:r>
              <a:rPr lang="da-DK" sz="800" noProof="0" dirty="0"/>
              <a:t>Note: </a:t>
            </a:r>
            <a:r>
              <a:rPr lang="da-DK" sz="800" noProof="0" dirty="0" err="1"/>
              <a:t>each</a:t>
            </a:r>
            <a:r>
              <a:rPr lang="da-DK" sz="800" noProof="0" dirty="0"/>
              <a:t> </a:t>
            </a:r>
            <a:r>
              <a:rPr lang="da-DK" sz="800" noProof="0" dirty="0" err="1"/>
              <a:t>group</a:t>
            </a:r>
            <a:r>
              <a:rPr lang="da-DK" sz="800" noProof="0" dirty="0"/>
              <a:t> </a:t>
            </a:r>
            <a:r>
              <a:rPr lang="da-DK" sz="800" noProof="0" dirty="0" err="1"/>
              <a:t>make</a:t>
            </a:r>
            <a:r>
              <a:rPr lang="da-DK" sz="800" noProof="0" dirty="0"/>
              <a:t> up </a:t>
            </a:r>
            <a:r>
              <a:rPr lang="da-DK" sz="800" noProof="0" dirty="0" err="1"/>
              <a:t>about</a:t>
            </a:r>
            <a:r>
              <a:rPr lang="da-DK" sz="800" noProof="0" dirty="0"/>
              <a:t> 35% of AAU’s business partners.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rtl="0">
              <a:buFont typeface="Arial" pitchFamily="34" charset="0"/>
              <a:buNone/>
            </a:pPr>
            <a:r>
              <a:rPr lang="en-gb" sz="1050" b="1" dirty="0">
                <a:latin typeface="Arial" panose="020B0604020202020204" pitchFamily="34" charset="0"/>
                <a:cs typeface="Arial" panose="020B0604020202020204" pitchFamily="34" charset="0"/>
              </a:rPr>
              <a:t>More than a third of AAU’s business partners have a high R&amp;D intensity.</a:t>
            </a:r>
            <a:endParaRPr lang="en-US" sz="1050" b="1" dirty="0">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t>Note: Companies with a high R&amp;D intensity are defined as companies that spend more than 10% of their turnover on R&amp;D.  </a:t>
            </a:r>
          </a:p>
          <a:p>
            <a:pPr rtl="0"/>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r>
              <a:rPr lang="en-GB" sz="1200" dirty="0">
                <a:solidFill>
                  <a:prstClr val="black"/>
                </a:solidFill>
                <a:latin typeface="Arial" panose="020B0604020202020204" pitchFamily="34" charset="0"/>
                <a:cs typeface="Arial" panose="020B0604020202020204" pitchFamily="34" charset="0"/>
              </a:rPr>
              <a:t>]</a:t>
            </a:r>
            <a:endParaRPr lang="da-DK" sz="1200" dirty="0">
              <a:solidFill>
                <a:prstClr val="black"/>
              </a:solidFill>
              <a:latin typeface="Arial" panose="020B0604020202020204" pitchFamily="34" charset="0"/>
              <a:cs typeface="Arial" panose="020B0604020202020204" pitchFamily="34" charset="0"/>
            </a:endParaRPr>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31</a:t>
            </a:fld>
            <a:endParaRPr lang="en-US"/>
          </a:p>
        </p:txBody>
      </p:sp>
    </p:spTree>
    <p:extLst>
      <p:ext uri="{BB962C8B-B14F-4D97-AF65-F5344CB8AC3E}">
        <p14:creationId xmlns:p14="http://schemas.microsoft.com/office/powerpoint/2010/main" val="3365300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dirty="0"/>
              <a:t>AAU’s skills and desire to collaborate are rooted in the four distinctive features that AAU has defined in its strategy: </a:t>
            </a:r>
            <a:r>
              <a:rPr lang="en-gb" b="1" dirty="0"/>
              <a:t>Problem orientation, Collaboration, Commitment and Change. </a:t>
            </a:r>
          </a:p>
          <a:p>
            <a:pPr rtl="0"/>
            <a:endParaRPr lang="da-DK" baseline="0" dirty="0"/>
          </a:p>
          <a:p>
            <a:pPr rtl="0"/>
            <a:r>
              <a:rPr lang="en-gb" dirty="0"/>
              <a:t>It is not the individual distinctive feature, but the </a:t>
            </a:r>
            <a:r>
              <a:rPr lang="en-gb" b="1" dirty="0"/>
              <a:t>combination</a:t>
            </a:r>
            <a:r>
              <a:rPr lang="da-dk" b="1" dirty="0"/>
              <a:t> </a:t>
            </a:r>
            <a:r>
              <a:rPr lang="da-dk" dirty="0" err="1"/>
              <a:t>that</a:t>
            </a:r>
            <a:r>
              <a:rPr lang="da-dk" dirty="0"/>
              <a:t> </a:t>
            </a:r>
            <a:r>
              <a:rPr lang="da-dk" dirty="0" err="1"/>
              <a:t>makes</a:t>
            </a:r>
            <a:r>
              <a:rPr lang="da-dk" dirty="0"/>
              <a:t> AAU’s basis for </a:t>
            </a:r>
            <a:r>
              <a:rPr lang="da-dk" dirty="0" err="1"/>
              <a:t>collaboration</a:t>
            </a:r>
            <a:r>
              <a:rPr lang="da-dk" dirty="0"/>
              <a:t> </a:t>
            </a:r>
            <a:r>
              <a:rPr lang="da-dk" dirty="0" err="1"/>
              <a:t>unique</a:t>
            </a:r>
            <a:r>
              <a:rPr lang="da-dk" dirty="0"/>
              <a:t>.</a:t>
            </a:r>
          </a:p>
          <a:p>
            <a:pPr rtl="0"/>
            <a:endParaRPr lang="da-DK" baseline="0" dirty="0"/>
          </a:p>
          <a:p>
            <a:pPr rtl="0"/>
            <a:r>
              <a:rPr lang="en-gb" dirty="0"/>
              <a:t>Source: AAU Strategy 2022-2026 Knowledge for the World  </a:t>
            </a:r>
          </a:p>
          <a:p>
            <a:pPr rtl="0"/>
            <a:endParaRPr lang="da-DK" baseline="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32</a:t>
            </a:fld>
            <a:endParaRPr lang="en-US"/>
          </a:p>
        </p:txBody>
      </p:sp>
    </p:spTree>
    <p:extLst>
      <p:ext uri="{BB962C8B-B14F-4D97-AF65-F5344CB8AC3E}">
        <p14:creationId xmlns:p14="http://schemas.microsoft.com/office/powerpoint/2010/main" val="21206224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b="0" kern="1200" dirty="0">
                <a:solidFill>
                  <a:srgbClr val="000061"/>
                </a:solidFill>
                <a:latin typeface="+mn-lt"/>
                <a:ea typeface="+mn-ea"/>
                <a:cs typeface="Arial" panose="020B0604020202020204" pitchFamily="34" charset="0"/>
              </a:rPr>
              <a:t>Note: </a:t>
            </a:r>
            <a:br>
              <a:rPr lang="da-DK" sz="1200" b="0" kern="1200" dirty="0">
                <a:solidFill>
                  <a:srgbClr val="000061"/>
                </a:solidFill>
                <a:latin typeface="+mn-lt"/>
                <a:ea typeface="+mn-ea"/>
                <a:cs typeface="Arial" panose="020B0604020202020204" pitchFamily="34" charset="0"/>
              </a:rPr>
            </a:br>
            <a:r>
              <a:rPr lang="en-gb" sz="1200" b="0" kern="1200" dirty="0">
                <a:solidFill>
                  <a:srgbClr val="000061"/>
                </a:solidFill>
                <a:latin typeface="+mn-lt"/>
                <a:ea typeface="+mn-ea"/>
                <a:cs typeface="Arial" panose="020B0604020202020204" pitchFamily="34" charset="0"/>
              </a:rPr>
              <a:t>AAU’s problem-oriented approach to research/education creates knowledge and solutions that change the world. </a:t>
            </a: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ENHANCING COMPETITIVENESS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endParaRPr lang="da-DK" sz="1200" dirty="0">
              <a:solidFill>
                <a:prstClr val="black"/>
              </a:solidFill>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rtl="0"/>
            <a:r>
              <a:rPr lang="en-gb" sz="1200" b="1" kern="1200" dirty="0">
                <a:solidFill>
                  <a:srgbClr val="000061"/>
                </a:solidFill>
                <a:latin typeface="+mn-lt"/>
                <a:ea typeface="+mn-ea"/>
                <a:cs typeface="Arial" panose="020B0604020202020204" pitchFamily="34" charset="0"/>
              </a:rPr>
              <a:t>GROWING PRODUCTIVITY</a:t>
            </a:r>
          </a:p>
          <a:p>
            <a:pPr rtl="0"/>
            <a:r>
              <a:rPr lang="en-gb" sz="1200" dirty="0">
                <a:latin typeface="Arial" panose="020B0604020202020204" pitchFamily="34" charset="0"/>
                <a:cs typeface="Arial" panose="020B0604020202020204" pitchFamily="34" charset="0"/>
              </a:rPr>
              <a:t>Over a period of 8 years, the productivity of the companies grows 12% on average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b="0" dirty="0"/>
          </a:p>
          <a:p>
            <a:pPr rtl="0"/>
            <a:endParaRPr lang="en-US"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PROMOTING INNOVATION CULTURE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Public organisations also benefit significantly from their collaboration with Aalborg University.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Annually, Aalborg University enters into 400-500 collaboration agreements with public organisations.</a:t>
            </a:r>
            <a:endParaRPr lang="da-DK" b="1"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33</a:t>
            </a:fld>
            <a:endParaRPr lang="en-US"/>
          </a:p>
        </p:txBody>
      </p:sp>
    </p:spTree>
    <p:extLst>
      <p:ext uri="{BB962C8B-B14F-4D97-AF65-F5344CB8AC3E}">
        <p14:creationId xmlns:p14="http://schemas.microsoft.com/office/powerpoint/2010/main" val="676799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t>AAU </a:t>
            </a:r>
            <a:r>
              <a:rPr lang="da-DK" sz="1400" b="1" dirty="0" err="1"/>
              <a:t>makes</a:t>
            </a:r>
            <a:r>
              <a:rPr lang="da-DK" sz="1400" b="1" baseline="0" dirty="0"/>
              <a:t> up 9</a:t>
            </a:r>
            <a:r>
              <a:rPr lang="da-DK" sz="1400" b="1" dirty="0"/>
              <a:t>% of the Danish </a:t>
            </a:r>
            <a:r>
              <a:rPr lang="da-DK" sz="1400" b="1" dirty="0" err="1"/>
              <a:t>sector</a:t>
            </a:r>
            <a:r>
              <a:rPr lang="da-DK" sz="1400" b="1" baseline="0" dirty="0"/>
              <a:t> </a:t>
            </a:r>
          </a:p>
          <a:p>
            <a:r>
              <a:rPr lang="da-DK" sz="1400" b="0" dirty="0"/>
              <a:t>Note: AAU </a:t>
            </a:r>
            <a:r>
              <a:rPr lang="da-DK" sz="1400" b="0" dirty="0" err="1"/>
              <a:t>revenue</a:t>
            </a:r>
            <a:r>
              <a:rPr lang="da-DK" sz="1400" b="0" dirty="0"/>
              <a:t>/</a:t>
            </a:r>
            <a:r>
              <a:rPr lang="da-DK" sz="1400" b="0" dirty="0" err="1"/>
              <a:t>Revenue</a:t>
            </a:r>
            <a:r>
              <a:rPr lang="da-DK" sz="1400" b="0" baseline="0" dirty="0"/>
              <a:t> of alle </a:t>
            </a:r>
            <a:r>
              <a:rPr lang="da-DK" sz="1400" b="0" baseline="0" dirty="0" err="1"/>
              <a:t>danish</a:t>
            </a:r>
            <a:r>
              <a:rPr lang="da-DK" sz="1400" b="0" baseline="0" dirty="0"/>
              <a:t> </a:t>
            </a:r>
            <a:r>
              <a:rPr lang="da-DK" sz="1400" b="0" baseline="0" dirty="0" err="1"/>
              <a:t>universities</a:t>
            </a:r>
            <a:endParaRPr lang="da-DK" sz="1400" b="0" baseline="0" dirty="0"/>
          </a:p>
          <a:p>
            <a:r>
              <a:rPr lang="en-gb" sz="1400" dirty="0"/>
              <a:t>Source: The Danish Universities Statistics 2022</a:t>
            </a:r>
            <a:endParaRPr lang="da-DK" sz="1400" dirty="0"/>
          </a:p>
          <a:p>
            <a:endParaRPr lang="da-DK" sz="1400" b="1" dirty="0"/>
          </a:p>
          <a:p>
            <a:pPr rtl="0"/>
            <a:r>
              <a:rPr lang="en-gb" sz="1400" b="1" dirty="0"/>
              <a:t>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Note: The number of students includes the total amount of students 1 October 2024. The figures include students enrolled on ordinary degree programmes, </a:t>
            </a:r>
            <a:r>
              <a:rPr lang="en-GB" sz="1400" b="0" dirty="0"/>
              <a:t>Part</a:t>
            </a:r>
            <a:r>
              <a:rPr lang="en-GB" sz="1400" b="0" baseline="0" dirty="0"/>
              <a:t>-time students and </a:t>
            </a:r>
            <a:r>
              <a:rPr lang="en-gb" sz="1400" dirty="0"/>
              <a:t>visiting students</a:t>
            </a:r>
            <a:r>
              <a:rPr lang="en-gb" sz="1400" baseline="0" dirty="0"/>
              <a:t> (</a:t>
            </a:r>
            <a:r>
              <a:rPr lang="en-gb" sz="1400" dirty="0"/>
              <a:t>Source: QlikView </a:t>
            </a:r>
            <a:r>
              <a:rPr lang="en-gb" sz="1400" dirty="0" err="1"/>
              <a:t>bestandsrapport</a:t>
            </a:r>
            <a:r>
              <a:rPr lang="en-gb" sz="1400" dirty="0"/>
              <a:t> 2024)</a:t>
            </a:r>
          </a:p>
          <a:p>
            <a:pPr marL="0" marR="0" indent="0" algn="l" defTabSz="914400" rtl="0" eaLnBrk="1" fontAlgn="auto" latinLnBrk="0" hangingPunct="1">
              <a:lnSpc>
                <a:spcPct val="100000"/>
              </a:lnSpc>
              <a:spcBef>
                <a:spcPts val="0"/>
              </a:spcBef>
              <a:spcAft>
                <a:spcPts val="0"/>
              </a:spcAft>
              <a:buClrTx/>
              <a:buSzTx/>
              <a:buFontTx/>
              <a:buNone/>
              <a:tabLst/>
              <a:defRPr/>
            </a:pP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da-DK" sz="1400" b="1" dirty="0"/>
              <a:t>Staff </a:t>
            </a:r>
            <a:r>
              <a:rPr lang="da-DK" sz="1400" b="1" dirty="0" err="1"/>
              <a:t>numbers</a:t>
            </a: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Researchers/teachers: (salaried staff) includes professors, associate professors, assistant professors, PhD fellows and other academic staff members.</a:t>
            </a:r>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Administrative staff includes managers, AC-TAP and other TAP staff members</a:t>
            </a:r>
            <a:endParaRPr lang="en-gb" sz="1400"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dirty="0"/>
              <a:t>Source: The Finance and Accounts Department</a:t>
            </a:r>
            <a:r>
              <a:rPr lang="en-gb" sz="1400" b="0" baseline="0" dirty="0"/>
              <a:t> per 31.12.2023</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dirty="0"/>
          </a:p>
          <a:p>
            <a:r>
              <a:rPr lang="da-DK" sz="1400" b="1" dirty="0"/>
              <a:t>The </a:t>
            </a:r>
            <a:r>
              <a:rPr lang="da-DK" sz="1400" b="1" dirty="0" err="1"/>
              <a:t>preferred</a:t>
            </a:r>
            <a:r>
              <a:rPr lang="da-DK" sz="1400" b="1" dirty="0"/>
              <a:t> </a:t>
            </a:r>
            <a:r>
              <a:rPr lang="da-DK" sz="1400" b="1" dirty="0" err="1"/>
              <a:t>collaboration</a:t>
            </a:r>
            <a:r>
              <a:rPr lang="da-DK" sz="1400" b="1" dirty="0"/>
              <a:t> partner</a:t>
            </a:r>
            <a:r>
              <a:rPr lang="da-DK" sz="1400" b="1" baseline="0" dirty="0"/>
              <a:t> of the Danish business </a:t>
            </a:r>
            <a:r>
              <a:rPr lang="da-DK" sz="1400" b="1" baseline="0" dirty="0" err="1"/>
              <a:t>sector</a:t>
            </a:r>
            <a:endParaRPr lang="da-DK" sz="1400" b="1" baseline="0" dirty="0"/>
          </a:p>
          <a:p>
            <a:pPr rtl="0"/>
            <a:r>
              <a:rPr lang="en-gb" sz="1400" b="0" dirty="0">
                <a:solidFill>
                  <a:schemeClr val="bg1"/>
                </a:solidFill>
              </a:rPr>
              <a:t>Source: DI (2021): </a:t>
            </a:r>
            <a:r>
              <a:rPr lang="en-gb" sz="1400" b="0" dirty="0" err="1">
                <a:solidFill>
                  <a:schemeClr val="bg1"/>
                </a:solidFill>
              </a:rPr>
              <a:t>Danmark</a:t>
            </a:r>
            <a:r>
              <a:rPr lang="en-gb" sz="1400" b="0" dirty="0">
                <a:solidFill>
                  <a:schemeClr val="bg1"/>
                </a:solidFill>
              </a:rPr>
              <a:t> på </a:t>
            </a:r>
            <a:r>
              <a:rPr lang="en-gb" sz="1400" b="0" dirty="0" err="1">
                <a:solidFill>
                  <a:schemeClr val="bg1"/>
                </a:solidFill>
              </a:rPr>
              <a:t>vidensporet</a:t>
            </a:r>
            <a:r>
              <a:rPr lang="en-gb" sz="1400" b="0" dirty="0">
                <a:solidFill>
                  <a:schemeClr val="bg1"/>
                </a:solidFill>
              </a:rPr>
              <a:t> V [Denmark on Knowledge Track V]</a:t>
            </a:r>
            <a:endParaRPr lang="nn-NO" sz="1400" b="1" kern="1200" dirty="0">
              <a:solidFill>
                <a:srgbClr val="000061"/>
              </a:solidFill>
              <a:latin typeface="+mn-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22 </a:t>
            </a:r>
            <a:r>
              <a:rPr lang="da-DK" sz="1400" b="1" baseline="0" dirty="0" err="1"/>
              <a:t>Among</a:t>
            </a:r>
            <a:r>
              <a:rPr lang="da-DK" sz="1400" b="1" baseline="0" dirty="0"/>
              <a:t> the </a:t>
            </a:r>
            <a:r>
              <a:rPr lang="da-DK" sz="1400" b="1" baseline="0" dirty="0" err="1"/>
              <a:t>world’s</a:t>
            </a:r>
            <a:r>
              <a:rPr lang="da-DK" sz="1400" b="1" baseline="0" dirty="0"/>
              <a:t> </a:t>
            </a:r>
            <a:r>
              <a:rPr lang="da-DK" sz="1400" b="1" baseline="0" dirty="0" err="1"/>
              <a:t>best</a:t>
            </a:r>
            <a:r>
              <a:rPr lang="da-DK" sz="1400" b="1" baseline="0" dirty="0"/>
              <a:t> </a:t>
            </a:r>
            <a:r>
              <a:rPr lang="da-DK" sz="1400" b="1" baseline="0" dirty="0" err="1"/>
              <a:t>young</a:t>
            </a:r>
            <a:r>
              <a:rPr lang="da-DK" sz="1400" b="1" baseline="0" dirty="0"/>
              <a:t> </a:t>
            </a:r>
            <a:r>
              <a:rPr lang="da-DK" sz="1400" b="1" baseline="0" dirty="0" err="1"/>
              <a:t>universities</a:t>
            </a:r>
            <a:r>
              <a:rPr lang="da-DK" sz="1400" b="1" baseline="0" dirty="0"/>
              <a:t> (under 50 </a:t>
            </a:r>
            <a:r>
              <a:rPr lang="da-DK" sz="1400" b="1" baseline="0" dirty="0" err="1"/>
              <a:t>yrs</a:t>
            </a:r>
            <a:r>
              <a:rPr lang="da-DK" sz="1400" b="1" baseline="0" dirty="0"/>
              <a:t>)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Note: AAU,</a:t>
            </a:r>
            <a:r>
              <a:rPr lang="da-DK" sz="1400" b="0" baseline="0" dirty="0"/>
              <a:t> </a:t>
            </a:r>
            <a:r>
              <a:rPr lang="da-DK" sz="1400" b="0" dirty="0"/>
              <a:t>2024</a:t>
            </a:r>
            <a:r>
              <a:rPr lang="da-DK" sz="1400" b="0" baseline="0" dirty="0"/>
              <a:t> no.</a:t>
            </a:r>
            <a:r>
              <a:rPr lang="da-DK" sz="1400" b="0" dirty="0"/>
              <a:t> 22</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Source: Times </a:t>
            </a:r>
            <a:r>
              <a:rPr lang="da-DK" sz="1400" b="0" dirty="0" err="1"/>
              <a:t>Higher</a:t>
            </a:r>
            <a:r>
              <a:rPr lang="da-DK" sz="1400" b="0" dirty="0"/>
              <a:t> Education</a:t>
            </a:r>
            <a:r>
              <a:rPr lang="da-DK" sz="1400" b="0" baseline="0" dirty="0"/>
              <a:t>: Young University Ranking 2024. The rank </a:t>
            </a:r>
            <a:r>
              <a:rPr lang="da-DK" sz="1400" b="0" baseline="0" dirty="0" err="1"/>
              <a:t>includes</a:t>
            </a:r>
            <a:r>
              <a:rPr lang="da-DK" sz="1400" b="0" baseline="0" dirty="0"/>
              <a:t> 605 </a:t>
            </a:r>
            <a:r>
              <a:rPr lang="da-DK" sz="1400" b="0" baseline="0" dirty="0" err="1"/>
              <a:t>universities</a:t>
            </a:r>
            <a:endParaRPr lang="da-DK" sz="1400" b="1"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4 </a:t>
            </a:r>
            <a:r>
              <a:rPr lang="da-DK" sz="1400" b="1" dirty="0" err="1"/>
              <a:t>among</a:t>
            </a:r>
            <a:r>
              <a:rPr lang="da-DK" sz="1400" b="1" dirty="0"/>
              <a:t> the </a:t>
            </a:r>
            <a:r>
              <a:rPr lang="da-DK" sz="1400" b="1" dirty="0" err="1"/>
              <a:t>world’s</a:t>
            </a:r>
            <a:r>
              <a:rPr lang="da-DK" sz="1400" b="1" dirty="0"/>
              <a:t> </a:t>
            </a:r>
            <a:r>
              <a:rPr lang="da-DK" sz="1400" b="1" dirty="0" err="1"/>
              <a:t>best</a:t>
            </a:r>
            <a:r>
              <a:rPr lang="da-DK" sz="1400" b="1" dirty="0"/>
              <a:t> </a:t>
            </a:r>
            <a:r>
              <a:rPr lang="da-DK" sz="1400" b="1" dirty="0" err="1"/>
              <a:t>engineering</a:t>
            </a:r>
            <a:r>
              <a:rPr lang="da-DK" sz="1400" b="1" dirty="0"/>
              <a:t> programmes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MIT </a:t>
            </a:r>
            <a:r>
              <a:rPr lang="da-DK" sz="1400" kern="1200" dirty="0">
                <a:solidFill>
                  <a:schemeClr val="tx1"/>
                </a:solidFill>
                <a:latin typeface="+mn-lt"/>
                <a:ea typeface="+mn-ea"/>
                <a:cs typeface="+mn-cs"/>
              </a:rPr>
              <a:t>Report: </a:t>
            </a:r>
            <a:r>
              <a:rPr lang="en-US" sz="1400" kern="1200" dirty="0">
                <a:solidFill>
                  <a:schemeClr val="tx1"/>
                </a:solidFill>
                <a:latin typeface="+mn-lt"/>
                <a:ea typeface="+mn-ea"/>
                <a:cs typeface="+mn-cs"/>
              </a:rPr>
              <a:t>”The global state of the art in engineering education” </a:t>
            </a:r>
            <a:r>
              <a:rPr lang="en-US" sz="1400" dirty="0"/>
              <a:t>(Graham, Ruth for MIT, 2018)</a:t>
            </a:r>
            <a:endParaRPr lang="da-DK" sz="140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aseline="0" dirty="0"/>
              <a:t>Rapport fra </a:t>
            </a:r>
            <a:r>
              <a:rPr lang="da-DK" sz="1400" dirty="0"/>
              <a:t>Massachusetts </a:t>
            </a:r>
            <a:r>
              <a:rPr lang="da-DK" sz="1400" dirty="0" err="1"/>
              <a:t>Institute</a:t>
            </a:r>
            <a:r>
              <a:rPr lang="da-DK" sz="1400" dirty="0"/>
              <a:t> of Technology (MIT)</a:t>
            </a:r>
            <a:r>
              <a:rPr lang="da-DK" sz="1400" baseline="0" dirty="0"/>
              <a:t>,</a:t>
            </a:r>
            <a:r>
              <a:rPr lang="da-DK" sz="1400" dirty="0"/>
              <a:t> marts 2018.</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1" baseline="0" dirty="0">
                <a:solidFill>
                  <a:schemeClr val="bg1"/>
                </a:solidFill>
              </a:rPr>
              <a:t>Best engineering university in Europe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Source:</a:t>
            </a:r>
            <a:r>
              <a:rPr lang="da-DK" sz="1400" baseline="0" dirty="0"/>
              <a:t> </a:t>
            </a:r>
            <a:r>
              <a:rPr lang="en-US" sz="1400" dirty="0"/>
              <a:t>Best Global Universities for Engineering, U.S. News &amp; World Report 2023</a:t>
            </a:r>
            <a:endParaRPr lang="en-GB" sz="1400" b="1" dirty="0"/>
          </a:p>
          <a:p>
            <a:pPr rtl="0"/>
            <a:endParaRPr lang="en-GB"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dirty="0">
                <a:solidFill>
                  <a:schemeClr val="tx1"/>
                </a:solidFill>
                <a:latin typeface="+mn-lt"/>
              </a:rPr>
              <a:t>AAU ranks no. 4 (2024) in the world in sustainability</a:t>
            </a:r>
            <a:endParaRPr lang="en-GB" sz="1400" i="1"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 2024</a:t>
            </a:r>
            <a:endParaRPr lang="en-GB" sz="1400" b="1" dirty="0"/>
          </a:p>
          <a:p>
            <a:endParaRPr lang="da-DK" sz="1400" b="1"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8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2919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dirty="0"/>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bridge the gap between the business community and knowledge institutions particularly with regard to networking, collaboration and knowledge sharing.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enhance collaboration. A significant motive for establishing the clusters is to link companies, knowledge institutions and other organisations together in new – and creative – constellations, which may result in commercial value creation and innovative solutions; something each individual party cannot accomplish on its 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p>
          <a:p>
            <a:pPr rtl="0"/>
            <a:r>
              <a:rPr lang="en-gb" sz="1200" dirty="0"/>
              <a:t>Note: A cluster is a group of companies, research and educational institutions as well as other actors. The aim of a cluster is to create better framework conditions and collaborative relations within a given industry, discipline or technology area.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Both </a:t>
            </a:r>
            <a:r>
              <a:rPr lang="en-gb" b="1" dirty="0" err="1"/>
              <a:t>BrainsBusiness</a:t>
            </a:r>
            <a:r>
              <a:rPr lang="en-gb" b="1" dirty="0"/>
              <a:t> and House of Energy hold the gold label of the European Cluster Excellence Initiative – organisation and results, collaborative projects, branding, member services.</a:t>
            </a:r>
            <a:endParaRPr lang="da-DK" b="1" dirty="0"/>
          </a:p>
          <a:p>
            <a:pPr rtl="0"/>
            <a:endParaRPr lang="da-DK" baseline="0" dirty="0"/>
          </a:p>
          <a:p>
            <a:pPr rtl="0"/>
            <a:r>
              <a:rPr lang="en-gb" dirty="0"/>
              <a:t>Figure: ‘The core activities of the clusters’ </a:t>
            </a:r>
            <a:r>
              <a:rPr lang="en-gb" dirty="0" err="1"/>
              <a:t>i</a:t>
            </a:r>
            <a:r>
              <a:rPr lang="en-gb" dirty="0"/>
              <a:t> </a:t>
            </a:r>
            <a:r>
              <a:rPr lang="en-gb" sz="1200" b="0" i="0" u="none" strike="noStrike" kern="1200" dirty="0">
                <a:solidFill>
                  <a:schemeClr val="tx1"/>
                </a:solidFill>
                <a:latin typeface="+mn-lt"/>
                <a:ea typeface="+mn-ea"/>
                <a:cs typeface="+mn-cs"/>
              </a:rPr>
              <a:t>the Danish Agency for Institutions and Educational Grants (2017): </a:t>
            </a:r>
            <a:r>
              <a:rPr lang="en-gb" sz="1200" b="0" i="0" u="none" strike="noStrike" kern="1200" dirty="0" err="1">
                <a:solidFill>
                  <a:schemeClr val="tx1"/>
                </a:solidFill>
                <a:latin typeface="+mn-lt"/>
                <a:ea typeface="+mn-ea"/>
                <a:cs typeface="+mn-cs"/>
              </a:rPr>
              <a:t>Effekter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af</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virksomheders</a:t>
            </a:r>
            <a:endParaRPr lang="en-gb" sz="1200" b="0" i="0" u="none" strike="noStrike" kern="1200" dirty="0">
              <a:solidFill>
                <a:schemeClr val="tx1"/>
              </a:solidFill>
              <a:latin typeface="+mn-lt"/>
              <a:ea typeface="+mn-ea"/>
              <a:cs typeface="+mn-cs"/>
            </a:endParaRPr>
          </a:p>
          <a:p>
            <a:pPr rtl="0"/>
            <a:r>
              <a:rPr lang="en-gb" sz="1200" b="0" i="0" u="none" strike="noStrike" kern="1200" dirty="0" err="1">
                <a:solidFill>
                  <a:schemeClr val="tx1"/>
                </a:solidFill>
                <a:latin typeface="+mn-lt"/>
                <a:ea typeface="+mn-ea"/>
                <a:cs typeface="+mn-cs"/>
              </a:rPr>
              <a:t>deltagelse</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klynger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og</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innovationsnetværk</a:t>
            </a:r>
            <a:r>
              <a:rPr lang="en-gb" sz="1200" b="0" i="0" u="none" strike="noStrike" kern="1200" dirty="0">
                <a:solidFill>
                  <a:schemeClr val="tx1"/>
                </a:solidFill>
                <a:latin typeface="+mn-lt"/>
                <a:ea typeface="+mn-ea"/>
                <a:cs typeface="+mn-cs"/>
              </a:rPr>
              <a:t> [The effects of companies’</a:t>
            </a:r>
          </a:p>
          <a:p>
            <a:pPr rtl="0"/>
            <a:endParaRPr lang="da-DK" sz="1200" b="0" i="0" u="none" strike="noStrike" kern="1200" baseline="0" dirty="0">
              <a:solidFill>
                <a:schemeClr val="tx1"/>
              </a:solidFill>
              <a:latin typeface="+mn-lt"/>
              <a:ea typeface="+mn-ea"/>
              <a:cs typeface="+mn-cs"/>
            </a:endParaRPr>
          </a:p>
          <a:p>
            <a:pPr rtl="0"/>
            <a:r>
              <a:rPr lang="en-gb" dirty="0"/>
              <a:t>‘56% of the companies in the Danish clusters...’ originates from the same source as the figure (see above)</a:t>
            </a:r>
            <a:endParaRPr lang="da-DK" sz="1200" b="0" i="0" u="none" strike="noStrike" kern="1200" baseline="0" dirty="0">
              <a:solidFill>
                <a:schemeClr val="tx1"/>
              </a:solidFill>
              <a:latin typeface="+mn-lt"/>
              <a:ea typeface="+mn-ea"/>
              <a:cs typeface="+mn-cs"/>
            </a:endParaRPr>
          </a:p>
          <a:p>
            <a:pPr rtl="0"/>
            <a:endParaRPr lang="da-DK"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 </a:t>
            </a: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34</a:t>
            </a:fld>
            <a:endParaRPr lang="en-US"/>
          </a:p>
        </p:txBody>
      </p:sp>
    </p:spTree>
    <p:extLst>
      <p:ext uri="{BB962C8B-B14F-4D97-AF65-F5344CB8AC3E}">
        <p14:creationId xmlns:p14="http://schemas.microsoft.com/office/powerpoint/2010/main" val="32335395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fontAlgn="base"/>
            <a:r>
              <a:rPr lang="en-gb" sz="1050" dirty="0"/>
              <a:t>AAU INNOVATE (Science &amp; Innovation Hub) is a major strategic initiative within research and innovation. </a:t>
            </a:r>
          </a:p>
          <a:p>
            <a:pPr rtl="0" fontAlgn="base"/>
            <a:r>
              <a:rPr lang="en-gb" sz="1050" dirty="0"/>
              <a:t>The building is located centrally on Aalborg East Campus. It was completed in 2022</a:t>
            </a:r>
            <a:endParaRPr lang="da-DK" sz="1050" dirty="0"/>
          </a:p>
          <a:p>
            <a:pPr rtl="0"/>
            <a:endParaRPr lang="da-DK" sz="1050" b="1" dirty="0"/>
          </a:p>
          <a:p>
            <a:pPr rtl="0"/>
            <a:r>
              <a:rPr lang="en-gb" sz="1050" dirty="0"/>
              <a:t>The AAU INOVATE is a state-of-the-art </a:t>
            </a:r>
            <a:r>
              <a:rPr lang="en-gb" sz="1050" b="1" dirty="0"/>
              <a:t>centre providing the optimum physical environment for interdisciplinary research</a:t>
            </a:r>
            <a:r>
              <a:rPr lang="en-gb" sz="1050" dirty="0"/>
              <a:t> – not least as a place for researchers and companies to collaborate on </a:t>
            </a:r>
            <a:r>
              <a:rPr lang="en-gb" sz="1050" b="1" dirty="0"/>
              <a:t>solving societal challenges relating to sustainability, climate change, IT security and demographic changes</a:t>
            </a:r>
            <a:r>
              <a:rPr lang="en-gb" sz="1050" dirty="0"/>
              <a:t>.</a:t>
            </a:r>
          </a:p>
          <a:p>
            <a:pPr rtl="0"/>
            <a:endParaRPr lang="da-DK" sz="1050" dirty="0"/>
          </a:p>
          <a:p>
            <a:pPr rtl="0"/>
            <a:r>
              <a:rPr lang="en-gb" sz="1050" dirty="0"/>
              <a:t>The new building </a:t>
            </a:r>
            <a:r>
              <a:rPr lang="en-gb" sz="1050" b="1" dirty="0"/>
              <a:t>brings</a:t>
            </a:r>
            <a:r>
              <a:rPr lang="en-gb" sz="1050" dirty="0"/>
              <a:t> </a:t>
            </a:r>
            <a:r>
              <a:rPr lang="en-gb" sz="1050" b="1" dirty="0"/>
              <a:t>together the University’s incubator environments</a:t>
            </a:r>
            <a:r>
              <a:rPr lang="en-gb" sz="1050" dirty="0"/>
              <a:t> for students and junior researchers to provide them with the opportunity to be part of a community with established companies and researchers. </a:t>
            </a:r>
          </a:p>
          <a:p>
            <a:pPr rtl="0"/>
            <a:r>
              <a:rPr lang="en-gb" sz="1050" dirty="0"/>
              <a:t>We provide </a:t>
            </a:r>
            <a:r>
              <a:rPr lang="en-gb" sz="1050" b="1" dirty="0"/>
              <a:t>laboratories in which companies and students</a:t>
            </a:r>
            <a:r>
              <a:rPr lang="en-gb" sz="1050" dirty="0"/>
              <a:t> may conduct experiments and test their ideas and perhaps create new entrepreneurs or expand small and medium-sized companies through innovation. </a:t>
            </a:r>
          </a:p>
          <a:p>
            <a:pPr rtl="0"/>
            <a:r>
              <a:rPr lang="en-gb" sz="1050" dirty="0"/>
              <a:t>The building includes </a:t>
            </a:r>
            <a:r>
              <a:rPr lang="en-gb" sz="1050" b="1" dirty="0"/>
              <a:t>workshops, prototype laboratories and other such innovative facilities</a:t>
            </a:r>
            <a:r>
              <a:rPr lang="en-gb" sz="1050" dirty="0"/>
              <a:t>. </a:t>
            </a:r>
          </a:p>
          <a:p>
            <a:pPr rtl="0"/>
            <a:endParaRPr lang="da-DK" sz="1050" b="1" dirty="0"/>
          </a:p>
          <a:p>
            <a:pPr rtl="0" fontAlgn="base"/>
            <a:r>
              <a:rPr lang="en-gb" sz="1050" dirty="0"/>
              <a:t>With a donation from the </a:t>
            </a:r>
            <a:r>
              <a:rPr lang="en-gb" sz="1050" b="1" dirty="0"/>
              <a:t>A.P. Møller Foundation, </a:t>
            </a:r>
            <a:r>
              <a:rPr lang="en-gb" sz="1050" dirty="0"/>
              <a:t>AAU have </a:t>
            </a:r>
            <a:r>
              <a:rPr lang="en-GB" sz="1050" dirty="0"/>
              <a:t>built</a:t>
            </a:r>
            <a:r>
              <a:rPr lang="en-gb" sz="1050" dirty="0"/>
              <a:t> a characteristic</a:t>
            </a:r>
            <a:r>
              <a:rPr lang="en-gb" sz="1050" b="0" dirty="0"/>
              <a:t> new building called INNOVATE </a:t>
            </a:r>
            <a:r>
              <a:rPr lang="en-GB" sz="1050" b="0" dirty="0"/>
              <a:t>–</a:t>
            </a:r>
            <a:r>
              <a:rPr lang="en-gb" sz="1050" b="0" dirty="0"/>
              <a:t> AAU Science </a:t>
            </a:r>
            <a:r>
              <a:rPr lang="en-gb" sz="1050" b="0"/>
              <a:t>&amp; Innovation Hub.</a:t>
            </a:r>
            <a:r>
              <a:rPr lang="en-gb" sz="1050" b="0" i="0"/>
              <a:t> </a:t>
            </a:r>
            <a:endParaRPr lang="en-gb" sz="1050" b="0" i="0" dirty="0"/>
          </a:p>
          <a:p>
            <a:pPr rtl="0" fontAlgn="base"/>
            <a:r>
              <a:rPr lang="en-gb" sz="1050" dirty="0"/>
              <a:t>The total budget for the construction of this building is DKK 200 million; AAU has financed DKK 100 million and the A.P. Møller Foundation has donated DKK 100 million. </a:t>
            </a:r>
          </a:p>
          <a:p>
            <a:pPr rtl="0"/>
            <a:endParaRPr lang="da-DK" sz="1050" b="1" dirty="0"/>
          </a:p>
          <a:p>
            <a:pPr rtl="0"/>
            <a:endParaRPr lang="da-DK" sz="1050" b="1" dirty="0"/>
          </a:p>
          <a:p>
            <a:pPr rtl="0"/>
            <a:endParaRPr lang="da-DK" sz="105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35</a:t>
            </a:fld>
            <a:endParaRPr lang="en-US"/>
          </a:p>
        </p:txBody>
      </p:sp>
    </p:spTree>
    <p:extLst>
      <p:ext uri="{BB962C8B-B14F-4D97-AF65-F5344CB8AC3E}">
        <p14:creationId xmlns:p14="http://schemas.microsoft.com/office/powerpoint/2010/main" val="40199386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With its mission-oriented approach, Aalborg University will set a clear direction and create value through new knowledge about - and for - the world. Through high quality in our core activities, we will help create solutions to complex societal challenges regionally, nationally and globally.</a:t>
            </a:r>
          </a:p>
          <a:p>
            <a:pPr marL="0" indent="0">
              <a:lnSpc>
                <a:spcPct val="107000"/>
              </a:lnSpc>
              <a:spcAft>
                <a:spcPts val="800"/>
              </a:spcAft>
              <a:buNone/>
            </a:pPr>
            <a:endParaRPr lang="en-US" sz="1200" dirty="0"/>
          </a:p>
          <a:p>
            <a:pPr marL="0" indent="0">
              <a:lnSpc>
                <a:spcPct val="107000"/>
              </a:lnSpc>
              <a:spcAft>
                <a:spcPts val="800"/>
              </a:spcAft>
              <a:buNone/>
            </a:pPr>
            <a:r>
              <a:rPr lang="en-US" sz="1200" b="1" dirty="0"/>
              <a:t>We are internationally </a:t>
            </a:r>
            <a:r>
              <a:rPr lang="en-US" sz="1200" b="1" dirty="0" err="1"/>
              <a:t>recognised</a:t>
            </a:r>
            <a:r>
              <a:rPr lang="en-US" sz="1200" b="1" dirty="0"/>
              <a:t> as a mission-oriented university that contributes to sustainable development.</a:t>
            </a:r>
          </a:p>
          <a:p>
            <a:pPr marL="0" indent="0">
              <a:lnSpc>
                <a:spcPct val="107000"/>
              </a:lnSpc>
              <a:spcAft>
                <a:spcPts val="800"/>
              </a:spcAft>
              <a:buNone/>
            </a:pPr>
            <a:endParaRPr lang="en-US" sz="1200" dirty="0"/>
          </a:p>
          <a:p>
            <a:pPr marL="171450" indent="-171450">
              <a:lnSpc>
                <a:spcPct val="107000"/>
              </a:lnSpc>
              <a:spcAft>
                <a:spcPts val="800"/>
              </a:spcAft>
              <a:buFont typeface="Arial" panose="020B0604020202020204" pitchFamily="34" charset="0"/>
              <a:buChar char="•"/>
            </a:pPr>
            <a:r>
              <a:rPr lang="en-US" sz="1200" dirty="0"/>
              <a:t>We are internationally </a:t>
            </a:r>
            <a:r>
              <a:rPr lang="en-US" sz="1200" dirty="0" err="1"/>
              <a:t>recognised</a:t>
            </a:r>
            <a:r>
              <a:rPr lang="en-US" sz="1200" dirty="0"/>
              <a:t> for </a:t>
            </a:r>
            <a:r>
              <a:rPr lang="en-US" sz="1200" u="sng" dirty="0"/>
              <a:t>outstanding foundational, transformative and interdisciplinary research.</a:t>
            </a:r>
          </a:p>
          <a:p>
            <a:pPr marL="171450" indent="-171450">
              <a:lnSpc>
                <a:spcPct val="107000"/>
              </a:lnSpc>
              <a:spcAft>
                <a:spcPts val="800"/>
              </a:spcAft>
              <a:buFont typeface="Arial" panose="020B0604020202020204" pitchFamily="34" charset="0"/>
              <a:buChar char="•"/>
            </a:pPr>
            <a:r>
              <a:rPr lang="en-US" sz="1200" dirty="0"/>
              <a:t>We produce </a:t>
            </a:r>
            <a:r>
              <a:rPr lang="en-US" sz="1200" u="sng" dirty="0"/>
              <a:t>graduates with in-depth, discipline-specific knowledge and a focus on holistic thinking </a:t>
            </a:r>
            <a:r>
              <a:rPr lang="en-US" sz="1200" dirty="0"/>
              <a:t>who can contribute to - and collaborate on - solving present-day and future challenges.</a:t>
            </a:r>
          </a:p>
          <a:p>
            <a:pPr marL="171450" indent="-171450">
              <a:lnSpc>
                <a:spcPct val="107000"/>
              </a:lnSpc>
              <a:spcAft>
                <a:spcPts val="800"/>
              </a:spcAft>
              <a:buFont typeface="Arial" panose="020B0604020202020204" pitchFamily="34" charset="0"/>
              <a:buChar char="•"/>
            </a:pPr>
            <a:r>
              <a:rPr lang="en-US" sz="1200" dirty="0"/>
              <a:t>We have </a:t>
            </a:r>
            <a:r>
              <a:rPr lang="en-US" sz="1200" u="sng" dirty="0"/>
              <a:t>developed our problem- and project-based learning model with a focus on </a:t>
            </a:r>
            <a:r>
              <a:rPr lang="en-US" sz="1200" u="sng" dirty="0" err="1"/>
              <a:t>digitalisation</a:t>
            </a:r>
            <a:r>
              <a:rPr lang="en-US" sz="1200" u="sng" dirty="0"/>
              <a:t>, entrepreneurship </a:t>
            </a:r>
            <a:r>
              <a:rPr lang="en-US" sz="1200" dirty="0"/>
              <a:t>and the integration of SSH (social science and humanities) and STEM (science, technology, engineering and mathematics including IT).</a:t>
            </a:r>
          </a:p>
          <a:p>
            <a:pPr marL="171450" indent="-171450">
              <a:lnSpc>
                <a:spcPct val="107000"/>
              </a:lnSpc>
              <a:spcAft>
                <a:spcPts val="800"/>
              </a:spcAft>
              <a:buFont typeface="Arial" panose="020B0604020202020204" pitchFamily="34" charset="0"/>
              <a:buChar char="•"/>
            </a:pPr>
            <a:r>
              <a:rPr lang="en-US" sz="1200" dirty="0"/>
              <a:t>We are an </a:t>
            </a:r>
            <a:r>
              <a:rPr lang="en-US" sz="1200" u="sng" dirty="0"/>
              <a:t>attractive partner for private companies and public sector authorities and institutions</a:t>
            </a:r>
            <a:r>
              <a:rPr lang="en-US" sz="1200" dirty="0"/>
              <a:t>, and our knowledge partnerships are mutual, focused and help to create change.</a:t>
            </a:r>
          </a:p>
          <a:p>
            <a:pPr marL="171450" indent="-171450">
              <a:lnSpc>
                <a:spcPct val="107000"/>
              </a:lnSpc>
              <a:spcAft>
                <a:spcPts val="800"/>
              </a:spcAft>
              <a:buFont typeface="Arial" panose="020B0604020202020204" pitchFamily="34" charset="0"/>
              <a:buChar char="•"/>
            </a:pPr>
            <a:r>
              <a:rPr lang="en-US" sz="1200" u="sng" dirty="0"/>
              <a:t>Sustainability is a central theme </a:t>
            </a:r>
            <a:r>
              <a:rPr lang="en-US" sz="1200" dirty="0"/>
              <a:t>of our activities.</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In everything we do, four characteristics define AAU.</a:t>
            </a:r>
          </a:p>
          <a:p>
            <a:pPr marL="0" indent="0">
              <a:lnSpc>
                <a:spcPct val="107000"/>
              </a:lnSpc>
              <a:spcAft>
                <a:spcPts val="800"/>
              </a:spcAft>
              <a:buNone/>
            </a:pPr>
            <a:endParaRPr lang="en-US" sz="1200" dirty="0"/>
          </a:p>
          <a:p>
            <a:pPr marL="0" indent="0">
              <a:lnSpc>
                <a:spcPct val="107000"/>
              </a:lnSpc>
              <a:spcAft>
                <a:spcPts val="800"/>
              </a:spcAft>
              <a:buNone/>
            </a:pPr>
            <a:r>
              <a:rPr lang="en-US" sz="1200" b="1" dirty="0"/>
              <a:t>Problem orientation</a:t>
            </a:r>
          </a:p>
          <a:p>
            <a:pPr marL="0" indent="0">
              <a:lnSpc>
                <a:spcPct val="107000"/>
              </a:lnSpc>
              <a:spcAft>
                <a:spcPts val="800"/>
              </a:spcAft>
              <a:buNone/>
            </a:pPr>
            <a:r>
              <a:rPr lang="en-US" sz="1200" dirty="0"/>
              <a:t>Our research and education are always based on real problems..</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Collaboration</a:t>
            </a:r>
          </a:p>
          <a:p>
            <a:pPr marL="0" indent="0">
              <a:lnSpc>
                <a:spcPct val="107000"/>
              </a:lnSpc>
              <a:spcAft>
                <a:spcPts val="800"/>
              </a:spcAft>
              <a:buNone/>
            </a:pPr>
            <a:r>
              <a:rPr lang="en-US" sz="1200" dirty="0"/>
              <a:t>We are top-rated at working with companies, </a:t>
            </a:r>
            <a:r>
              <a:rPr lang="en-US" sz="1200" dirty="0" err="1"/>
              <a:t>organisations</a:t>
            </a:r>
            <a:r>
              <a:rPr lang="en-US" sz="1200" dirty="0"/>
              <a:t> and public sector authorities, and we are setting new standards for collaboration across faculties and areas of </a:t>
            </a:r>
            <a:r>
              <a:rPr lang="en-US" sz="1200" dirty="0" err="1"/>
              <a:t>expertiser</a:t>
            </a:r>
            <a:r>
              <a:rPr lang="en-US" sz="1200" dirty="0"/>
              <a:t>.</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Commitment</a:t>
            </a:r>
          </a:p>
          <a:p>
            <a:pPr marL="0" indent="0">
              <a:lnSpc>
                <a:spcPct val="107000"/>
              </a:lnSpc>
              <a:spcAft>
                <a:spcPts val="800"/>
              </a:spcAft>
              <a:buNone/>
            </a:pPr>
            <a:r>
              <a:rPr lang="en-US" sz="1200" dirty="0"/>
              <a:t>Our staff and students are committed, to their own disciplinary expertise and to the problems of the wider world.</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Change</a:t>
            </a:r>
          </a:p>
          <a:p>
            <a:pPr marL="0" indent="0">
              <a:lnSpc>
                <a:spcPct val="107000"/>
              </a:lnSpc>
              <a:spcAft>
                <a:spcPts val="800"/>
              </a:spcAft>
              <a:buNone/>
            </a:pPr>
            <a:r>
              <a:rPr lang="en-US" sz="1200" dirty="0"/>
              <a:t>Our knowledge and insights create value and innovation that improves the world.</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ct val="107000"/>
              </a:lnSpc>
              <a:spcAft>
                <a:spcPts val="800"/>
              </a:spcAft>
              <a:buNone/>
            </a:pPr>
            <a:r>
              <a:rPr lang="en-gb" sz="1200" dirty="0"/>
              <a:t>We will fulfil our vision for 2026 through component visions for our target areas and prioritised goals for each year.</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The target areas represent our core activities as well as our internal organization, and are as follows: 1. Education, 2. Research, 3. Knowledge Collaboration, 4. Communication and Profiling, 5. Organisation and Management, 6. Administration and Services</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For the six target areas, component visions have been prepared that together will ensure the realization of our vision for 2026. </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Our new strategy paradigm means that we will prioritise strategic goals for each coming year. It’s about our ability to seize new opportunities that fit our ambitions and areas of strength. We will continuously assess priorities, but throughout the strategy period we will maintain the strategic direction as a starting point. The prioritised goals for 2022 are listed under the vision for each target area.</a:t>
            </a:r>
          </a:p>
          <a:p>
            <a:pPr marL="0" indent="0" rtl="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3326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education: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train </a:t>
            </a:r>
            <a:r>
              <a:rPr lang="en-gb" b="0" i="0" u="sng" dirty="0">
                <a:solidFill>
                  <a:srgbClr val="211A52"/>
                </a:solidFill>
                <a:effectLst/>
                <a:latin typeface="+mn-lt"/>
              </a:rPr>
              <a:t>graduates who contribute to - and collaborate on - solving the challenges of today and the future</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work systematically and continuously </a:t>
            </a:r>
            <a:r>
              <a:rPr lang="en-gb" b="0" i="0" u="none" dirty="0">
                <a:solidFill>
                  <a:srgbClr val="211A52"/>
                </a:solidFill>
                <a:effectLst/>
                <a:latin typeface="+mn-lt"/>
              </a:rPr>
              <a:t>to maintain and develop </a:t>
            </a:r>
            <a:r>
              <a:rPr lang="en-gb" b="0" i="0" u="sng" dirty="0">
                <a:solidFill>
                  <a:srgbClr val="211A52"/>
                </a:solidFill>
                <a:effectLst/>
                <a:latin typeface="+mn-lt"/>
              </a:rPr>
              <a:t>internationally leading degree programmes at the highest academic level</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have an </a:t>
            </a:r>
            <a:r>
              <a:rPr lang="en-gb" b="0" i="0" u="sng" dirty="0">
                <a:solidFill>
                  <a:srgbClr val="211A52"/>
                </a:solidFill>
                <a:effectLst/>
                <a:latin typeface="+mn-lt"/>
              </a:rPr>
              <a:t>inclusive study culture</a:t>
            </a:r>
            <a:r>
              <a:rPr lang="en-gb" b="0" i="0" u="none" dirty="0">
                <a:solidFill>
                  <a:srgbClr val="211A52"/>
                </a:solidFill>
                <a:effectLst/>
                <a:latin typeface="+mn-lt"/>
              </a:rPr>
              <a:t> </a:t>
            </a:r>
            <a:r>
              <a:rPr lang="en-gb" b="0" i="0" dirty="0">
                <a:solidFill>
                  <a:srgbClr val="211A52"/>
                </a:solidFill>
                <a:effectLst/>
                <a:latin typeface="+mn-lt"/>
              </a:rPr>
              <a:t>that supports students' professional and personal development, creativity and well-being.</a:t>
            </a:r>
          </a:p>
          <a:p>
            <a:pPr marL="171450" indent="-171450" rtl="0">
              <a:buFont typeface="Arial" panose="020B0604020202020204" pitchFamily="34" charset="0"/>
              <a:buChar char="•"/>
            </a:pPr>
            <a:r>
              <a:rPr lang="en-gb" b="0" i="0" dirty="0">
                <a:solidFill>
                  <a:srgbClr val="211A52"/>
                </a:solidFill>
                <a:effectLst/>
                <a:latin typeface="+mn-lt"/>
              </a:rPr>
              <a:t>We are </a:t>
            </a:r>
            <a:r>
              <a:rPr lang="en-gb" b="0" i="0" u="sng" dirty="0">
                <a:solidFill>
                  <a:srgbClr val="211A52"/>
                </a:solidFill>
                <a:effectLst/>
                <a:latin typeface="+mn-lt"/>
              </a:rPr>
              <a:t>internationally recognised for problem-based and digital learning</a:t>
            </a:r>
            <a:r>
              <a:rPr lang="en-gb" b="0" i="0" dirty="0">
                <a:solidFill>
                  <a:srgbClr val="211A52"/>
                </a:solidFill>
                <a:effectLst/>
                <a:latin typeface="+mn-lt"/>
              </a:rPr>
              <a:t> and for the documented impact and societal relevance of this learning method.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meet the labour market's need</a:t>
            </a:r>
            <a:r>
              <a:rPr lang="en-gb" b="0" i="0" dirty="0">
                <a:solidFill>
                  <a:srgbClr val="211A52"/>
                </a:solidFill>
                <a:effectLst/>
                <a:latin typeface="+mn-lt"/>
              </a:rPr>
              <a:t> for upskilling through flexible continuing education models.</a:t>
            </a: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18288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research:</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recognised for </a:t>
            </a:r>
            <a:r>
              <a:rPr lang="en-gb" b="0" i="0" u="sng" dirty="0">
                <a:solidFill>
                  <a:srgbClr val="211A52"/>
                </a:solidFill>
                <a:effectLst/>
                <a:latin typeface="+mn-lt"/>
              </a:rPr>
              <a:t>excellent mission-oriented research</a:t>
            </a:r>
            <a:r>
              <a:rPr lang="en-gb" b="0" i="0" dirty="0">
                <a:solidFill>
                  <a:srgbClr val="211A52"/>
                </a:solidFill>
                <a:effectLst/>
                <a:latin typeface="+mn-lt"/>
              </a:rPr>
              <a:t> that contributes to solving the challenges of the wider world.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actively collaborate with the surrounding society</a:t>
            </a:r>
            <a:r>
              <a:rPr lang="en-gb" b="0" i="0" dirty="0">
                <a:solidFill>
                  <a:srgbClr val="211A52"/>
                </a:solidFill>
                <a:effectLst/>
                <a:latin typeface="+mn-lt"/>
              </a:rPr>
              <a:t> to create research in a class of its own.</a:t>
            </a:r>
          </a:p>
          <a:p>
            <a:pPr marL="171450" indent="-171450" rtl="0">
              <a:buFont typeface="Arial" panose="020B0604020202020204" pitchFamily="34" charset="0"/>
              <a:buChar char="•"/>
            </a:pPr>
            <a:r>
              <a:rPr lang="en-gb" b="0" i="0" dirty="0">
                <a:solidFill>
                  <a:srgbClr val="211A52"/>
                </a:solidFill>
                <a:effectLst/>
                <a:latin typeface="+mn-lt"/>
              </a:rPr>
              <a:t>We achieve AAU’s positions of strength through a </a:t>
            </a:r>
            <a:r>
              <a:rPr lang="en-gb" b="0" i="0" u="sng" dirty="0">
                <a:solidFill>
                  <a:srgbClr val="211A52"/>
                </a:solidFill>
                <a:effectLst/>
                <a:latin typeface="+mn-lt"/>
              </a:rPr>
              <a:t>targeted focus on the interaction between foundational, transformative and interdisciplinary research</a:t>
            </a:r>
            <a:r>
              <a:rPr lang="en-gb" b="0" i="0" dirty="0">
                <a:solidFill>
                  <a:srgbClr val="211A52"/>
                </a:solidFill>
                <a:effectLst/>
                <a:latin typeface="+mn-lt"/>
              </a:rPr>
              <a:t>.</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969568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knowledge collaboration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preferred regional, national and international partner in the innovation ecosystem</a:t>
            </a:r>
            <a:r>
              <a:rPr lang="en-gb" b="0" i="0" dirty="0">
                <a:solidFill>
                  <a:srgbClr val="211A52"/>
                </a:solidFill>
                <a:effectLst/>
                <a:latin typeface="+mn-lt"/>
              </a:rPr>
              <a:t> where we combine foundational, transformative and interdisciplinary research to solve society's challenges.</a:t>
            </a:r>
          </a:p>
          <a:p>
            <a:pPr marL="171450" indent="-171450" rtl="0">
              <a:buFont typeface="Arial" panose="020B0604020202020204" pitchFamily="34" charset="0"/>
              <a:buChar char="•"/>
            </a:pPr>
            <a:r>
              <a:rPr lang="en-gb" b="0" i="0" dirty="0">
                <a:solidFill>
                  <a:srgbClr val="211A52"/>
                </a:solidFill>
                <a:effectLst/>
                <a:latin typeface="+mn-lt"/>
              </a:rPr>
              <a:t>Through our research and degree programmes </a:t>
            </a:r>
            <a:r>
              <a:rPr lang="en-gb" b="0" i="0" u="sng" dirty="0">
                <a:solidFill>
                  <a:srgbClr val="211A52"/>
                </a:solidFill>
                <a:effectLst/>
                <a:latin typeface="+mn-lt"/>
              </a:rPr>
              <a:t>we set the agenda for collaboration on innovative solutions between the university and the wider world</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utilise knowledge</a:t>
            </a:r>
            <a:r>
              <a:rPr lang="en-gb" b="0" i="0" dirty="0">
                <a:solidFill>
                  <a:srgbClr val="211A52"/>
                </a:solidFill>
                <a:effectLst/>
                <a:latin typeface="+mn-lt"/>
              </a:rPr>
              <a:t> through participation </a:t>
            </a:r>
            <a:r>
              <a:rPr lang="en-gb" b="0" i="0" u="sng" dirty="0">
                <a:solidFill>
                  <a:srgbClr val="211A52"/>
                </a:solidFill>
                <a:effectLst/>
                <a:latin typeface="+mn-lt"/>
              </a:rPr>
              <a:t>in missions in partnership with the wider world</a:t>
            </a:r>
            <a:r>
              <a:rPr lang="en-gb" b="0" i="0" dirty="0">
                <a:solidFill>
                  <a:srgbClr val="211A52"/>
                </a:solidFill>
                <a:effectLst/>
                <a:latin typeface="+mn-lt"/>
              </a:rPr>
              <a:t> and create the foundation for the society of the future.</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82098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communication and profiling</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Our communication and profiling activities ensure that we have a </a:t>
            </a:r>
            <a:r>
              <a:rPr lang="en-gb" b="0" i="0" u="sng" dirty="0">
                <a:solidFill>
                  <a:srgbClr val="211A52"/>
                </a:solidFill>
                <a:effectLst/>
                <a:latin typeface="+mn-lt"/>
              </a:rPr>
              <a:t>clear profile in our surroundings as an agenda-setting, mission-oriented university</a:t>
            </a:r>
            <a:r>
              <a:rPr lang="en-gb" b="0" i="0" dirty="0">
                <a:solidFill>
                  <a:srgbClr val="211A52"/>
                </a:solidFill>
                <a:effectLst/>
                <a:latin typeface="+mn-lt"/>
              </a:rPr>
              <a:t> that through selected research strengths, a strong and engaging learning model and mutually value-generating partnerships with the wider world </a:t>
            </a:r>
            <a:r>
              <a:rPr lang="en-gb" b="0" i="0" u="sng" dirty="0">
                <a:solidFill>
                  <a:srgbClr val="211A52"/>
                </a:solidFill>
                <a:effectLst/>
                <a:latin typeface="+mn-lt"/>
              </a:rPr>
              <a:t>delivers knowledge and clear value propositions - regionally, nationally and internationally</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Through targeted, recipient-oriented communication, we are </a:t>
            </a:r>
            <a:r>
              <a:rPr lang="en-gb" b="0" i="0" u="sng" dirty="0">
                <a:solidFill>
                  <a:srgbClr val="211A52"/>
                </a:solidFill>
                <a:effectLst/>
                <a:latin typeface="+mn-lt"/>
              </a:rPr>
              <a:t>recognised for excellent research</a:t>
            </a:r>
            <a:r>
              <a:rPr lang="en-gb" b="0" i="0" dirty="0">
                <a:solidFill>
                  <a:srgbClr val="211A52"/>
                </a:solidFill>
                <a:effectLst/>
                <a:latin typeface="+mn-lt"/>
              </a:rPr>
              <a:t> that goes hand-in-hand with close cooperation with the</a:t>
            </a:r>
            <a:r>
              <a:rPr lang="en-gb" b="0" i="0" baseline="0" dirty="0">
                <a:solidFill>
                  <a:srgbClr val="211A52"/>
                </a:solidFill>
                <a:effectLst/>
                <a:latin typeface="+mn-lt"/>
              </a:rPr>
              <a:t> world around us</a:t>
            </a:r>
            <a:r>
              <a:rPr lang="en-gb" b="0" i="0" dirty="0">
                <a:solidFill>
                  <a:srgbClr val="211A52"/>
                </a:solidFill>
                <a:effectLst/>
                <a:latin typeface="+mn-lt"/>
              </a:rPr>
              <a:t> for the common good. </a:t>
            </a:r>
            <a:r>
              <a:rPr lang="en-gb" b="0" i="0" u="sng" dirty="0">
                <a:solidFill>
                  <a:srgbClr val="211A52"/>
                </a:solidFill>
                <a:effectLst/>
                <a:latin typeface="+mn-lt"/>
              </a:rPr>
              <a:t>Our</a:t>
            </a:r>
            <a:r>
              <a:rPr lang="en-gb" b="0" i="0" u="sng" baseline="0" dirty="0">
                <a:solidFill>
                  <a:srgbClr val="211A52"/>
                </a:solidFill>
                <a:effectLst/>
                <a:latin typeface="+mn-lt"/>
              </a:rPr>
              <a:t> </a:t>
            </a:r>
            <a:r>
              <a:rPr lang="en-gb" b="0" i="0" u="sng" dirty="0">
                <a:solidFill>
                  <a:srgbClr val="211A52"/>
                </a:solidFill>
                <a:effectLst/>
                <a:latin typeface="+mn-lt"/>
              </a:rPr>
              <a:t>focus crosses disciplinary areas of expertise to achieve new realizations and find new solutions</a:t>
            </a:r>
            <a:r>
              <a:rPr lang="en-gb" b="0" i="0" dirty="0">
                <a:solidFill>
                  <a:srgbClr val="211A52"/>
                </a:solidFill>
                <a:effectLst/>
                <a:latin typeface="+mn-lt"/>
              </a:rPr>
              <a:t> This applies to researchers, students and administrative staff.</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25181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Students</a:t>
            </a:r>
          </a:p>
          <a:p>
            <a:pPr rtl="0"/>
            <a:r>
              <a:rPr lang="en-gb" dirty="0"/>
              <a:t>Note: The number of students includes the total amount of students 1 October 2024. The figures include students enrolled on ordinary degree programmes and visiting students (Source: QlikView </a:t>
            </a:r>
            <a:r>
              <a:rPr lang="en-gb" dirty="0" err="1"/>
              <a:t>bestandsrapport</a:t>
            </a:r>
            <a:r>
              <a:rPr lang="en-gb" dirty="0"/>
              <a:t>). </a:t>
            </a:r>
            <a:endParaRPr lang="da-DK" baseline="0" dirty="0"/>
          </a:p>
          <a:p>
            <a:pPr rtl="0"/>
            <a:endParaRPr lang="en-gb" b="1" dirty="0"/>
          </a:p>
          <a:p>
            <a:pPr rtl="0"/>
            <a:r>
              <a:rPr lang="en-GB" b="1" dirty="0"/>
              <a:t>Part</a:t>
            </a:r>
            <a:r>
              <a:rPr lang="en-GB" b="1" baseline="0" dirty="0"/>
              <a:t>-time students</a:t>
            </a:r>
          </a:p>
          <a:p>
            <a:pPr rtl="0"/>
            <a:r>
              <a:rPr lang="en-GB" b="0" baseline="0" dirty="0"/>
              <a:t>Note: On 1</a:t>
            </a:r>
            <a:r>
              <a:rPr lang="en-GB" b="0" baseline="30000" dirty="0"/>
              <a:t>st</a:t>
            </a:r>
            <a:r>
              <a:rPr lang="en-GB" b="0" baseline="0" dirty="0"/>
              <a:t> of October 2024 (source: </a:t>
            </a:r>
            <a:r>
              <a:rPr lang="en-GB" b="0" baseline="0" dirty="0" err="1"/>
              <a:t>QlickView</a:t>
            </a:r>
            <a:r>
              <a:rPr lang="en-GB" b="0" baseline="0" dirty="0"/>
              <a:t> </a:t>
            </a:r>
            <a:r>
              <a:rPr lang="en-GB" b="0" baseline="0" dirty="0" err="1"/>
              <a:t>bestandsrapport</a:t>
            </a:r>
            <a:r>
              <a:rPr lang="en-GB" b="0" baseline="0" dirty="0"/>
              <a:t> 2024)</a:t>
            </a:r>
          </a:p>
          <a:p>
            <a:pPr rtl="0"/>
            <a:endParaRPr lang="en-gb" b="1" dirty="0"/>
          </a:p>
          <a:p>
            <a:pPr rtl="0"/>
            <a:r>
              <a:rPr lang="en-gb" b="1" dirty="0"/>
              <a:t>PhD students</a:t>
            </a:r>
          </a:p>
          <a:p>
            <a:r>
              <a:rPr lang="en-gb" dirty="0"/>
              <a:t>Source: An</a:t>
            </a:r>
            <a:r>
              <a:rPr lang="en-GB" dirty="0"/>
              <a:t>n</a:t>
            </a:r>
            <a:r>
              <a:rPr lang="en-gb" dirty="0"/>
              <a:t>ual</a:t>
            </a:r>
            <a:r>
              <a:rPr lang="en-gb" baseline="0" dirty="0"/>
              <a:t> Report 2023.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Note: Number of PhD students</a:t>
            </a:r>
            <a:r>
              <a:rPr lang="da-DK" b="0" dirty="0"/>
              <a:t>.</a:t>
            </a:r>
            <a:r>
              <a:rPr lang="da-DK" b="0" baseline="0" dirty="0"/>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1" dirty="0"/>
          </a:p>
          <a:p>
            <a:pPr rtl="0"/>
            <a:r>
              <a:rPr lang="en-gb" b="1" dirty="0"/>
              <a:t>Resources</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members (salaried staff) in research and education include professors, associate professors, assistant professors, PhD fellows and other academic staff members.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a:t>
            </a:r>
          </a:p>
          <a:p>
            <a:pPr rtl="0"/>
            <a:endParaRPr lang="en-gb" b="0" dirty="0"/>
          </a:p>
          <a:p>
            <a:pPr rtl="0"/>
            <a:r>
              <a:rPr lang="en-gb" b="0" dirty="0"/>
              <a:t>Note: The number of international researchers</a:t>
            </a:r>
            <a:r>
              <a:rPr lang="en-gb" b="0" baseline="0" dirty="0"/>
              <a:t> (salaried staff) i</a:t>
            </a:r>
            <a:r>
              <a:rPr lang="en-gb" b="0" dirty="0"/>
              <a:t>ncludes professors, associate professors, assistant professors, researchers, postdocs, PhD fellows and other academic staff members. International researchers include researchers with other nationalities than Danish.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 </a:t>
            </a:r>
            <a:r>
              <a:rPr lang="en-gb" b="0" baseline="0" dirty="0"/>
              <a:t>per </a:t>
            </a:r>
            <a:r>
              <a:rPr lang="da-DK" b="0" baseline="0" dirty="0"/>
              <a:t>31.12.2022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numbers (salaried staff) within administration include administrative managers, academic officers and other academic technical and administrative staff members.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Total budget of 2024</a:t>
            </a:r>
            <a:r>
              <a:rPr lang="en-gb" b="0" baseline="0" dirty="0"/>
              <a:t> </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Source: Budget 2024</a:t>
            </a:r>
            <a:r>
              <a:rPr lang="en-gb" b="0" baseline="0" dirty="0"/>
              <a:t> (approved by the AAU Board dec. 2023)</a:t>
            </a:r>
            <a:endParaRPr lang="da-DK" b="0" dirty="0"/>
          </a:p>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organisation and management:</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dynamic organization</a:t>
            </a:r>
            <a:r>
              <a:rPr lang="en-gb" b="0" i="0" dirty="0">
                <a:solidFill>
                  <a:srgbClr val="211A52"/>
                </a:solidFill>
                <a:effectLst/>
                <a:latin typeface="+mn-lt"/>
              </a:rPr>
              <a:t> where all staff groups have a clear understanding of how they themselves contribute to the university making a concrete, valuable difference in the world.</a:t>
            </a:r>
          </a:p>
          <a:p>
            <a:pPr marL="171450" indent="-171450" rtl="0">
              <a:buFont typeface="Arial" panose="020B0604020202020204" pitchFamily="34" charset="0"/>
              <a:buChar char="•"/>
            </a:pPr>
            <a:r>
              <a:rPr lang="en-gb" b="0" i="0" dirty="0">
                <a:solidFill>
                  <a:srgbClr val="211A52"/>
                </a:solidFill>
                <a:effectLst/>
                <a:latin typeface="+mn-lt"/>
              </a:rPr>
              <a:t>We continuously ensure that </a:t>
            </a:r>
            <a:r>
              <a:rPr lang="en-gb" b="0" i="0" u="sng" dirty="0">
                <a:solidFill>
                  <a:srgbClr val="211A52"/>
                </a:solidFill>
                <a:effectLst/>
                <a:latin typeface="+mn-lt"/>
              </a:rPr>
              <a:t>all staff groups are given the best possible conditions for solving tasks</a:t>
            </a:r>
            <a:r>
              <a:rPr lang="en-gb" b="0" i="0" dirty="0">
                <a:solidFill>
                  <a:srgbClr val="211A52"/>
                </a:solidFill>
                <a:effectLst/>
                <a:latin typeface="+mn-lt"/>
              </a:rPr>
              <a:t> and accessing the best possible development and career opportunities.</a:t>
            </a:r>
          </a:p>
          <a:p>
            <a:pPr marL="171450" indent="-171450" rtl="0">
              <a:buFont typeface="Arial" panose="020B0604020202020204" pitchFamily="34" charset="0"/>
              <a:buChar char="•"/>
            </a:pPr>
            <a:r>
              <a:rPr lang="en-gb" b="0" i="0" dirty="0">
                <a:solidFill>
                  <a:srgbClr val="211A52"/>
                </a:solidFill>
                <a:effectLst/>
                <a:latin typeface="+mn-lt"/>
              </a:rPr>
              <a:t>We have a competent, visible and responsible management that excels in holistic management, both internally and externally.</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424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administration and services</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At AAU, </a:t>
            </a:r>
            <a:r>
              <a:rPr lang="en-gb" b="0" i="0" u="sng" dirty="0">
                <a:solidFill>
                  <a:srgbClr val="211A52"/>
                </a:solidFill>
                <a:effectLst/>
                <a:latin typeface="+mn-lt"/>
              </a:rPr>
              <a:t>collaboration between technical-administrative services and scientific environments is exemplary</a:t>
            </a:r>
            <a:r>
              <a:rPr lang="en-gb" b="0" i="0" dirty="0">
                <a:solidFill>
                  <a:srgbClr val="211A52"/>
                </a:solidFill>
                <a:effectLst/>
                <a:latin typeface="+mn-lt"/>
              </a:rPr>
              <a:t> – a collaboration characterised by recognition, constructive dialogue and strong relationships. We thus ensure that services contribute in the best possible way to enable us to perform our core business and achieve our strategic goals.</a:t>
            </a:r>
          </a:p>
          <a:p>
            <a:pPr marL="171450" indent="-171450" rtl="0">
              <a:buFont typeface="Arial" panose="020B0604020202020204" pitchFamily="34" charset="0"/>
              <a:buChar char="•"/>
            </a:pPr>
            <a:r>
              <a:rPr lang="en-gb" b="0" i="0" dirty="0">
                <a:solidFill>
                  <a:srgbClr val="211A52"/>
                </a:solidFill>
                <a:effectLst/>
                <a:latin typeface="+mn-lt"/>
              </a:rPr>
              <a:t>Our </a:t>
            </a:r>
            <a:r>
              <a:rPr lang="en-gb" b="0" i="0" u="sng" dirty="0">
                <a:solidFill>
                  <a:srgbClr val="211A52"/>
                </a:solidFill>
                <a:effectLst/>
                <a:latin typeface="+mn-lt"/>
              </a:rPr>
              <a:t>administrative services are quality-conscious, efficient and user-oriented</a:t>
            </a:r>
            <a:r>
              <a:rPr lang="en-gb" b="0" i="0" u="none" dirty="0">
                <a:solidFill>
                  <a:srgbClr val="211A52"/>
                </a:solidFill>
                <a:effectLst/>
                <a:latin typeface="+mn-lt"/>
              </a:rPr>
              <a:t>.</a:t>
            </a:r>
            <a:r>
              <a:rPr lang="en-gb" b="0" i="0" dirty="0">
                <a:solidFill>
                  <a:srgbClr val="211A52"/>
                </a:solidFill>
                <a:effectLst/>
                <a:latin typeface="+mn-lt"/>
              </a:rPr>
              <a:t> Through a high level of competence, great commitment and a good working environment, service</a:t>
            </a:r>
            <a:r>
              <a:rPr lang="en-gb" b="0" i="0" baseline="0" dirty="0">
                <a:solidFill>
                  <a:srgbClr val="211A52"/>
                </a:solidFill>
                <a:effectLst/>
                <a:latin typeface="+mn-lt"/>
              </a:rPr>
              <a:t> units</a:t>
            </a:r>
            <a:r>
              <a:rPr lang="en-gb" b="0" i="0" dirty="0">
                <a:solidFill>
                  <a:srgbClr val="211A52"/>
                </a:solidFill>
                <a:effectLst/>
                <a:latin typeface="+mn-lt"/>
              </a:rPr>
              <a:t> are actively responsible for finding solutions in conjunction with users – a collaboration where a holistic view and attention to user needs is crucial.</a:t>
            </a:r>
          </a:p>
          <a:p>
            <a:pPr marL="171450" indent="-171450" rtl="0">
              <a:buFont typeface="Arial" panose="020B0604020202020204" pitchFamily="34" charset="0"/>
              <a:buChar char="•"/>
            </a:pPr>
            <a:r>
              <a:rPr lang="en-gb" b="0" i="0" dirty="0">
                <a:solidFill>
                  <a:srgbClr val="211A52"/>
                </a:solidFill>
                <a:effectLst/>
                <a:latin typeface="+mn-lt"/>
              </a:rPr>
              <a:t>Administrative services place great emphasis on creating joint digital solutions with user-friendliness and security at the centre.</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1725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sz="3100" dirty="0"/>
          </a:p>
        </p:txBody>
      </p:sp>
      <p:sp>
        <p:nvSpPr>
          <p:cNvPr id="4" name="Pladsholder til slidenummer 3"/>
          <p:cNvSpPr>
            <a:spLocks noGrp="1"/>
          </p:cNvSpPr>
          <p:nvPr>
            <p:ph type="sldNum" sz="quarter" idx="5"/>
          </p:nvPr>
        </p:nvSpPr>
        <p:spPr/>
        <p:txBody>
          <a:bodyPr rtlCol="0"/>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2550" y="746125"/>
            <a:ext cx="6632575" cy="3732213"/>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10869578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Source: AAU website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a:t>The strategy, Knowledge for the World 2022-26, includes a vision that AAU must contribute to sustainable development. </a:t>
            </a:r>
            <a:r>
              <a:rPr lang="en-GB" dirty="0"/>
              <a:t>As a knowledge institution, AAU will contribute to solving major challenges in society, including climate. AAU has therefore adopted three climate goals to support AAU's contribution to the green transition. </a:t>
            </a:r>
          </a:p>
          <a:p>
            <a:pPr rtl="0"/>
            <a:endParaRPr lang="da-DK" dirty="0"/>
          </a:p>
          <a:p>
            <a:pPr rtl="0"/>
            <a:r>
              <a:rPr lang="en-GB" dirty="0"/>
              <a:t>Source: Climate goals for AAU, About AAU</a:t>
            </a:r>
          </a:p>
        </p:txBody>
      </p:sp>
      <p:sp>
        <p:nvSpPr>
          <p:cNvPr id="4" name="Pladsholder til slidenummer 3"/>
          <p:cNvSpPr>
            <a:spLocks noGrp="1"/>
          </p:cNvSpPr>
          <p:nvPr>
            <p:ph type="sldNum" sz="quarter" idx="5"/>
          </p:nvPr>
        </p:nvSpPr>
        <p:spPr/>
        <p:txBody>
          <a:bodyPr rtlCol="0"/>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sz="1400" b="0" dirty="0">
                <a:solidFill>
                  <a:schemeClr val="tx1"/>
                </a:solidFill>
                <a:latin typeface="+mn-lt"/>
              </a:rPr>
              <a:t>The SDGs will</a:t>
            </a:r>
            <a:r>
              <a:rPr lang="en-GB" sz="1400" b="0" baseline="0" dirty="0">
                <a:solidFill>
                  <a:schemeClr val="tx1"/>
                </a:solidFill>
                <a:latin typeface="+mn-lt"/>
              </a:rPr>
              <a:t> help </a:t>
            </a:r>
            <a:r>
              <a:rPr lang="en-GB" sz="1400" b="0" dirty="0">
                <a:solidFill>
                  <a:schemeClr val="tx1"/>
                </a:solidFill>
                <a:latin typeface="+mn-lt"/>
              </a:rPr>
              <a:t>achieve a better and more sustainable world as we move towards 2030. The SDGs consist of 17 specific goals and 169 targets that the UN’s 193 Member States must meet.</a:t>
            </a:r>
          </a:p>
          <a:p>
            <a:pPr algn="l" rtl="0"/>
            <a:br>
              <a:rPr lang="da-DK" sz="1400" dirty="0">
                <a:solidFill>
                  <a:schemeClr val="tx1"/>
                </a:solidFill>
                <a:latin typeface="+mn-lt"/>
              </a:rPr>
            </a:br>
            <a:r>
              <a:rPr lang="en-GB" sz="1400" b="0" i="0" dirty="0">
                <a:solidFill>
                  <a:schemeClr val="tx1"/>
                </a:solidFill>
                <a:effectLst/>
                <a:latin typeface="+mn-lt"/>
              </a:rPr>
              <a:t>The Times Higher Education Impact Rankings annually measures how universities perform in terms of the UN’s Sustainable Development Goals – both measuring each goal individually as well as the overall contribution to the goals.</a:t>
            </a:r>
          </a:p>
          <a:p>
            <a:endParaRPr lang="da-DK" sz="1400" b="0" i="0" dirty="0">
              <a:solidFill>
                <a:srgbClr val="FFFFFF"/>
              </a:solidFill>
              <a:effectLst/>
              <a:latin typeface="Montserrat" panose="00000500000000000000" pitchFamily="2" charset="0"/>
            </a:endParaRPr>
          </a:p>
          <a:p>
            <a:pPr rtl="0"/>
            <a:r>
              <a:rPr lang="en-GB" sz="1400" b="1" dirty="0">
                <a:solidFill>
                  <a:schemeClr val="tx1"/>
                </a:solidFill>
                <a:latin typeface="+mn-lt"/>
              </a:rPr>
              <a:t>Among the best in sustainable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AAU is No. 4 (2024) on the overall list of universities and how they are assessed in terms of the UN's 17 Sustainable Development Goals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dirty="0">
              <a:solidFill>
                <a:schemeClr val="tx1"/>
              </a:solidFill>
              <a:latin typeface="+mn-lt"/>
            </a:endParaRPr>
          </a:p>
          <a:p>
            <a:pPr rtl="0"/>
            <a:r>
              <a:rPr lang="en-GB" sz="1400" dirty="0">
                <a:solidFill>
                  <a:schemeClr val="tx1"/>
                </a:solidFill>
                <a:latin typeface="+mn-lt"/>
              </a:rPr>
              <a:t>1,591 universities are included in the overall assessment in 2024</a:t>
            </a:r>
          </a:p>
          <a:p>
            <a:pPr rtl="0"/>
            <a:endParaRPr lang="da-DK" sz="1400" dirty="0">
              <a:solidFill>
                <a:schemeClr val="tx1"/>
              </a:solidFill>
              <a:latin typeface="+mn-lt"/>
            </a:endParaRPr>
          </a:p>
          <a:p>
            <a:pPr rtl="0"/>
            <a:r>
              <a:rPr lang="en-GB" sz="1400" dirty="0">
                <a:solidFill>
                  <a:schemeClr val="tx1"/>
                </a:solidFill>
                <a:latin typeface="+mn-lt"/>
              </a:rPr>
              <a:t>Source: Times Higher Education Impact Rankings 2024</a:t>
            </a:r>
          </a:p>
          <a:p>
            <a:pPr algn="l"/>
            <a:endParaRPr lang="da-DK" sz="1400" b="0" i="0" dirty="0">
              <a:solidFill>
                <a:schemeClr val="tx1"/>
              </a:solidFill>
              <a:effectLst/>
              <a:latin typeface="+mn-lt"/>
            </a:endParaRPr>
          </a:p>
          <a:p>
            <a:pPr algn="l" rtl="0"/>
            <a:r>
              <a:rPr lang="en-GB" sz="1400" b="1" i="0" dirty="0">
                <a:solidFill>
                  <a:schemeClr val="tx1"/>
                </a:solidFill>
                <a:effectLst/>
                <a:latin typeface="+mn-lt"/>
              </a:rPr>
              <a:t>Among the top contributors for SDG 4, 14 and 10</a:t>
            </a:r>
          </a:p>
          <a:p>
            <a:pPr algn="l" rtl="0"/>
            <a:r>
              <a:rPr lang="en-GB" sz="1400" b="0" i="0" dirty="0">
                <a:solidFill>
                  <a:schemeClr val="tx1"/>
                </a:solidFill>
                <a:effectLst/>
                <a:latin typeface="+mn-lt"/>
              </a:rPr>
              <a:t>AAU is ranked no. 1 (2024) in the world in SDG 4 on quality education, no. 3 on SDG 14 on life below water and no. 4 on SDG 10 on reduced inequality.</a:t>
            </a:r>
            <a:endParaRPr lang="en-GB" sz="1400" b="0" i="1" dirty="0">
              <a:solidFill>
                <a:schemeClr val="tx1"/>
              </a:solidFill>
              <a:effectLst/>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a:solidFill>
                  <a:schemeClr val="tx1"/>
                </a:solidFill>
                <a:latin typeface="+mn-lt"/>
              </a:rPr>
              <a:t>Source: Times Higher Education Impact Rankings 2024</a:t>
            </a:r>
            <a:endParaRPr lang="en-GB" sz="1400" dirty="0">
              <a:solidFill>
                <a:schemeClr val="tx1"/>
              </a:solidFill>
              <a:latin typeface="+mn-lt"/>
            </a:endParaRP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sz="16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411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dirty="0"/>
              <a:t>Source: AAU Budget 2024, approved by the board </a:t>
            </a:r>
            <a:r>
              <a:rPr lang="en-GB" dirty="0"/>
              <a:t>D</a:t>
            </a:r>
            <a:r>
              <a:rPr lang="en-gb" dirty="0"/>
              <a:t>ecember 2023</a:t>
            </a:r>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98286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1 October 2024. Includes students enrolled on ordinary full-time programmes, part-time programmes, and visiting students.</a:t>
            </a:r>
          </a:p>
          <a:p>
            <a:pPr rtl="0"/>
            <a:r>
              <a:rPr lang="en-gb" dirty="0"/>
              <a:t>Source: QlikView </a:t>
            </a:r>
            <a:r>
              <a:rPr lang="en-gb" dirty="0" err="1"/>
              <a:t>bestandsrapport</a:t>
            </a:r>
            <a:r>
              <a:rPr lang="en-gb" dirty="0"/>
              <a:t> 2024</a:t>
            </a:r>
            <a:endParaRPr lang="da-DK" baseline="0" dirty="0"/>
          </a:p>
          <a:p>
            <a:pPr rtl="0"/>
            <a:r>
              <a:rPr lang="en-gb" dirty="0"/>
              <a:t>  </a:t>
            </a:r>
          </a:p>
          <a:p>
            <a:pPr rtl="0"/>
            <a:r>
              <a:rPr lang="en-gb" b="1" dirty="0"/>
              <a:t>Number of staff members: </a:t>
            </a:r>
          </a:p>
          <a:p>
            <a:pPr rtl="0"/>
            <a:r>
              <a:rPr lang="en-gb" dirty="0"/>
              <a:t>Note: Includes academic staff and technical/administrative staff.</a:t>
            </a:r>
          </a:p>
          <a:p>
            <a:pPr rtl="0"/>
            <a:r>
              <a:rPr lang="en-gb" dirty="0"/>
              <a:t>Source: The Finance and Accounts Department, per </a:t>
            </a:r>
            <a:r>
              <a:rPr lang="en-GB" dirty="0"/>
              <a:t>31.12.2023</a:t>
            </a:r>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33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33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6599168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81000" y="685800"/>
            <a:ext cx="6096000" cy="3429000"/>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8439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5.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6.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endParaRPr lang="da-DK"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311869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1901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65689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5469646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773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7714939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6571313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63697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9069303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5966192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384194029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9876744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14492283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40555673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8453029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08550491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7339806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09430126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72249176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513976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46104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653828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693422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3550924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9877856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14718497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4559830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3503" y="2190363"/>
            <a:ext cx="356979" cy="248083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23994" y="3253473"/>
            <a:ext cx="3609473" cy="253916"/>
          </a:xfrm>
          <a:prstGeom prst="rect">
            <a:avLst/>
          </a:prstGeom>
          <a:noFill/>
        </p:spPr>
        <p:txBody>
          <a:bodyPr wrap="square" rtlCol="0">
            <a:spAutoFit/>
          </a:bodyPr>
          <a:lstStyle/>
          <a:p>
            <a:pPr algn="ctr" rtl="0"/>
            <a:r>
              <a:rPr lang="en-gb" sz="1050" b="1" i="0" spc="300" dirty="0">
                <a:solidFill>
                  <a:schemeClr val="bg1"/>
                </a:solidFill>
              </a:rPr>
              <a:t>FORSKNING</a:t>
            </a:r>
            <a:endParaRPr lang="da-DK" sz="1050" b="1" i="1" spc="300" dirty="0">
              <a:solidFill>
                <a:schemeClr val="bg1"/>
              </a:solidFill>
            </a:endParaRPr>
          </a:p>
        </p:txBody>
      </p:sp>
      <p:pic>
        <p:nvPicPr>
          <p:cNvPr id="52" name="Billede 51"/>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276410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289827" y="2603191"/>
            <a:ext cx="2963334"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5372209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86363"/>
            <a:ext cx="3609473" cy="253916"/>
          </a:xfrm>
          <a:prstGeom prst="rect">
            <a:avLst/>
          </a:prstGeom>
          <a:noFill/>
        </p:spPr>
        <p:txBody>
          <a:bodyPr wrap="square" rtlCol="0">
            <a:spAutoFit/>
          </a:bodyPr>
          <a:lstStyle/>
          <a:p>
            <a:pPr rtl="0"/>
            <a:r>
              <a:rPr lang="en-gb" sz="1050" b="1" spc="100" baseline="0" dirty="0">
                <a:solidFill>
                  <a:schemeClr val="bg1"/>
                </a:solidFill>
              </a:rPr>
              <a:t>PROBLEMBASERET LÆRING</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6768675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endParaRPr lang="en-US" dirty="0"/>
          </a:p>
        </p:txBody>
      </p:sp>
      <p:pic>
        <p:nvPicPr>
          <p:cNvPr id="107" name="Billede 10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73276229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401650" cy="24811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26495"/>
            <a:ext cx="3609473" cy="253916"/>
          </a:xfrm>
          <a:prstGeom prst="rect">
            <a:avLst/>
          </a:prstGeom>
          <a:noFill/>
        </p:spPr>
        <p:txBody>
          <a:bodyPr wrap="square" rtlCol="0">
            <a:spAutoFit/>
          </a:bodyPr>
          <a:lstStyle/>
          <a:p>
            <a:pPr algn="l" rtl="0"/>
            <a:r>
              <a:rPr lang="en-gb" sz="1050" b="1" spc="160" baseline="0" dirty="0">
                <a:solidFill>
                  <a:schemeClr val="bg1"/>
                </a:solidFill>
              </a:rPr>
              <a:t>INTERNATIONALISERING</a:t>
            </a:r>
            <a:endParaRPr lang="da-DK" sz="1050" b="1" i="1" spc="160" baseline="0" dirty="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9404942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7930878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8458510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322612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23369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1419544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202492443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167415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334183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7_Titeldias">
    <p:spTree>
      <p:nvGrpSpPr>
        <p:cNvPr id="1" name=""/>
        <p:cNvGrpSpPr/>
        <p:nvPr/>
      </p:nvGrpSpPr>
      <p:grpSpPr>
        <a:xfrm>
          <a:off x="0" y="0"/>
          <a:ext cx="0" cy="0"/>
          <a:chOff x="0" y="0"/>
          <a:chExt cx="0" cy="0"/>
        </a:xfrm>
      </p:grpSpPr>
      <p:sp>
        <p:nvSpPr>
          <p:cNvPr id="4" name="Pladsholder til dato 3"/>
          <p:cNvSpPr>
            <a:spLocks noGrp="1"/>
          </p:cNvSpPr>
          <p:nvPr>
            <p:ph type="dt" sz="half" idx="10"/>
          </p:nvPr>
        </p:nvSpPr>
        <p:spPr/>
        <p:txBody>
          <a:bodyPr rtlCol="0"/>
          <a:lstStyle/>
          <a:p>
            <a:pPr rtl="0"/>
            <a:endParaRPr lang="da-DK" dirty="0"/>
          </a:p>
        </p:txBody>
      </p:sp>
      <p:sp>
        <p:nvSpPr>
          <p:cNvPr id="5" name="Pladsholder til sidefod 4"/>
          <p:cNvSpPr>
            <a:spLocks noGrp="1"/>
          </p:cNvSpPr>
          <p:nvPr>
            <p:ph type="ftr" sz="quarter" idx="11"/>
          </p:nvPr>
        </p:nvSpPr>
        <p:spPr>
          <a:xfrm>
            <a:off x="4165600" y="6356381"/>
            <a:ext cx="3860800" cy="365125"/>
          </a:xfrm>
          <a:prstGeom prst="rect">
            <a:avLst/>
          </a:prstGeom>
        </p:spPr>
        <p:txBody>
          <a:bodyPr rtlCol="0"/>
          <a:lstStyle/>
          <a:p>
            <a:pPr rtl="0"/>
            <a:endParaRPr lang="da-DK"/>
          </a:p>
        </p:txBody>
      </p:sp>
      <p:sp>
        <p:nvSpPr>
          <p:cNvPr id="6" name="Pladsholder til diasnummer 5"/>
          <p:cNvSpPr>
            <a:spLocks noGrp="1"/>
          </p:cNvSpPr>
          <p:nvPr>
            <p:ph type="sldNum" sz="quarter" idx="12"/>
          </p:nvPr>
        </p:nvSpPr>
        <p:spPr>
          <a:xfrm>
            <a:off x="9168341" y="176522"/>
            <a:ext cx="2844800" cy="238949"/>
          </a:xfrm>
          <a:prstGeom prst="rect">
            <a:avLst/>
          </a:prstGeom>
        </p:spPr>
        <p:txBody>
          <a:bodyPr rtlCol="0"/>
          <a:lstStyle>
            <a:lvl1pPr>
              <a:defRPr sz="800">
                <a:solidFill>
                  <a:schemeClr val="tx1"/>
                </a:solidFill>
              </a:defRPr>
            </a:lvl1pPr>
          </a:lstStyle>
          <a:p>
            <a:pPr rtl="0"/>
            <a:r>
              <a:rPr lang="en-gb" sz="700"/>
              <a:t>AAU PRÆSENTATION </a:t>
            </a:r>
            <a:r>
              <a:rPr lang="en-gb"/>
              <a:t>| </a:t>
            </a:r>
            <a:fld id="{14553865-4F79-4343-8F4C-812E9265A7C1}" type="slidenum">
              <a:rPr lang="da-DK" b="1" smtClean="0"/>
              <a:pPr rtl="0"/>
              <a:t>‹#›</a:t>
            </a:fld>
            <a:endParaRPr lang="da-DK" b="1" dirty="0"/>
          </a:p>
        </p:txBody>
      </p:sp>
    </p:spTree>
    <p:extLst>
      <p:ext uri="{BB962C8B-B14F-4D97-AF65-F5344CB8AC3E}">
        <p14:creationId xmlns:p14="http://schemas.microsoft.com/office/powerpoint/2010/main" val="78505954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3388678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1773797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09664584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4412516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74488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51569439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85931301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2207478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398159579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4620113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3474230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Tree>
    <p:extLst>
      <p:ext uri="{BB962C8B-B14F-4D97-AF65-F5344CB8AC3E}">
        <p14:creationId xmlns:p14="http://schemas.microsoft.com/office/powerpoint/2010/main" val="73623822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39785356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198550051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67489362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067762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89819074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29075100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6954061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65314294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2314794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69448271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3683857035"/>
      </p:ext>
    </p:extLst>
  </p:cSld>
  <p:clrMapOvr>
    <a:masterClrMapping/>
  </p:clrMapOvr>
  <p:transition>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Tree>
    <p:extLst>
      <p:ext uri="{BB962C8B-B14F-4D97-AF65-F5344CB8AC3E}">
        <p14:creationId xmlns:p14="http://schemas.microsoft.com/office/powerpoint/2010/main" val="27079482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en-gb"/>
              <a:t>Klik for at redigere i master</a:t>
            </a:r>
          </a:p>
        </p:txBody>
      </p:sp>
      <p:sp>
        <p:nvSpPr>
          <p:cNvPr id="3" name="Pladsholder til indhold 2"/>
          <p:cNvSpPr>
            <a:spLocks noGrp="1"/>
          </p:cNvSpPr>
          <p:nvPr>
            <p:ph idx="1"/>
          </p:nvPr>
        </p:nvSpPr>
        <p:spPr/>
        <p:txBody>
          <a:bodyPr rtlCol="0"/>
          <a:lstStyle>
            <a:lvl1pPr marL="411480" indent="-411480">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
        <p:nvSpPr>
          <p:cNvPr id="4" name="Pladsholder til dato 3"/>
          <p:cNvSpPr>
            <a:spLocks noGrp="1"/>
          </p:cNvSpPr>
          <p:nvPr>
            <p:ph type="dt" sz="half" idx="10"/>
          </p:nvPr>
        </p:nvSpPr>
        <p:spPr/>
        <p:txBody>
          <a:bodyPr rtlCol="0"/>
          <a:lstStyle/>
          <a:p>
            <a:pPr rtl="0"/>
            <a:r>
              <a:rPr lang="da-DK"/>
              <a:t>10.11.2021</a:t>
            </a:r>
          </a:p>
        </p:txBody>
      </p:sp>
      <p:sp>
        <p:nvSpPr>
          <p:cNvPr id="6" name="Pladsholder til diasnummer 5"/>
          <p:cNvSpPr>
            <a:spLocks noGrp="1"/>
          </p:cNvSpPr>
          <p:nvPr>
            <p:ph type="sldNum" sz="quarter" idx="12"/>
          </p:nvPr>
        </p:nvSpPr>
        <p:spPr/>
        <p:txBody>
          <a:bodyPr rtlCol="0"/>
          <a:lstStyle/>
          <a:p>
            <a:pPr rtl="0"/>
            <a:fld id="{409B8A6B-2702-4E09-BF63-7CC1F22DFC4D}" type="slidenum">
              <a:rPr lang="da-DK" smtClean="0"/>
              <a:pPr rtl="0"/>
              <a:t>‹#›</a:t>
            </a:fld>
            <a:endParaRPr lang="da-DK"/>
          </a:p>
        </p:txBody>
      </p:sp>
    </p:spTree>
    <p:extLst>
      <p:ext uri="{BB962C8B-B14F-4D97-AF65-F5344CB8AC3E}">
        <p14:creationId xmlns:p14="http://schemas.microsoft.com/office/powerpoint/2010/main" val="839577904"/>
      </p:ext>
    </p:extLst>
  </p:cSld>
  <p:clrMapOvr>
    <a:masterClrMapping/>
  </p:clrMapOvr>
  <p:transition>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89614880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798604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41366705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0649057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extLst>
      <p:ext uri="{BB962C8B-B14F-4D97-AF65-F5344CB8AC3E}">
        <p14:creationId xmlns:p14="http://schemas.microsoft.com/office/powerpoint/2010/main" val="195738778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extLst>
      <p:ext uri="{BB962C8B-B14F-4D97-AF65-F5344CB8AC3E}">
        <p14:creationId xmlns:p14="http://schemas.microsoft.com/office/powerpoint/2010/main" val="16770398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8629141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128" name="Rectangle 6"/>
          <p:cNvSpPr/>
          <p:nvPr userDrawn="1"/>
        </p:nvSpPr>
        <p:spPr>
          <a:xfrm>
            <a:off x="-7441" y="2190362"/>
            <a:ext cx="401650" cy="248083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129" name="Tekstfelt 128"/>
          <p:cNvSpPr txBox="1"/>
          <p:nvPr userDrawn="1"/>
        </p:nvSpPr>
        <p:spPr>
          <a:xfrm rot="16200000">
            <a:off x="-1620340" y="2747490"/>
            <a:ext cx="3609473" cy="253916"/>
          </a:xfrm>
          <a:prstGeom prst="rect">
            <a:avLst/>
          </a:prstGeom>
          <a:noFill/>
        </p:spPr>
        <p:txBody>
          <a:bodyPr wrap="square" rtlCol="0">
            <a:spAutoFit/>
          </a:bodyPr>
          <a:lstStyle/>
          <a:p>
            <a:pPr rtl="0"/>
            <a:r>
              <a:rPr lang="en-GB" sz="1050" b="1" spc="80" baseline="0" dirty="0">
                <a:solidFill>
                  <a:schemeClr val="bg1"/>
                </a:solidFill>
              </a:rPr>
              <a:t>KNOWLEDGE COLLABORATION</a:t>
            </a:r>
            <a:endParaRPr lang="en-gb" sz="1050" b="1" spc="80" baseline="0" dirty="0">
              <a:solidFill>
                <a:schemeClr val="bg1"/>
              </a:solidFill>
            </a:endParaRPr>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pic>
        <p:nvPicPr>
          <p:cNvPr id="131" name="Billede 130"/>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2"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292877921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5964647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29163095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422998326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382745520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377067647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33440905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22096447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5486725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5517127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460642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a:xfrm>
            <a:off x="11339887" y="593223"/>
            <a:ext cx="571468" cy="227164"/>
          </a:xfrm>
          <a:prstGeom prst="rect">
            <a:avLst/>
          </a:prstGeom>
        </p:spPr>
        <p:txBody>
          <a:bodyPr/>
          <a:lstStyle>
            <a:lvl1pPr>
              <a:defRPr/>
            </a:lvl1pPr>
          </a:lstStyle>
          <a:p>
            <a:pPr>
              <a:defRPr/>
            </a:pPr>
            <a:fld id="{A41F21F6-5077-42E8-A127-369873FCCBDF}" type="slidenum">
              <a:rPr lang="da-DK"/>
              <a:pPr>
                <a:defRPr/>
              </a:pPr>
              <a:t>‹#›</a:t>
            </a:fld>
            <a:endParaRPr lang="da-DK"/>
          </a:p>
        </p:txBody>
      </p:sp>
    </p:spTree>
    <p:extLst>
      <p:ext uri="{BB962C8B-B14F-4D97-AF65-F5344CB8AC3E}">
        <p14:creationId xmlns:p14="http://schemas.microsoft.com/office/powerpoint/2010/main" val="34399364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rtlCol="0"/>
          <a:lstStyle>
            <a:lvl1pPr algn="ctr">
              <a:defRPr sz="2800" baseline="0">
                <a:solidFill>
                  <a:schemeClr val="tx1"/>
                </a:solidFill>
                <a:latin typeface="+mn-lt"/>
              </a:defRPr>
            </a:lvl1pPr>
          </a:lstStyle>
          <a:p>
            <a:pPr rtl="0"/>
            <a:r>
              <a:rPr lang="en-gb"/>
              <a:t>AALBORG UNIVERSITET</a:t>
            </a:r>
            <a:br>
              <a:rPr lang="en-US" dirty="0"/>
            </a:br>
            <a:r>
              <a:rPr lang="en-gb"/>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7561436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17062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744057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6492885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701250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06297887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4993040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23039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83509881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935344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41274388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50904890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798591" y="1253595"/>
            <a:ext cx="10173155" cy="369332"/>
          </a:xfrm>
          <a:prstGeom prst="rect">
            <a:avLst/>
          </a:prstGeom>
        </p:spPr>
        <p:txBody>
          <a:bodyPr wrap="square" lIns="0" rtlCol="0">
            <a:spAutoFit/>
          </a:bodyPr>
          <a:lstStyle/>
          <a:p>
            <a:pPr rtl="0"/>
            <a:r>
              <a:rPr lang="en-GB" dirty="0">
                <a:solidFill>
                  <a:srgbClr val="DF6752"/>
                </a:solidFill>
                <a:latin typeface="+mn-lt"/>
              </a:rPr>
              <a:t>- REMEMBER TO DELETE THIS SLIDE BEFORE YOU FINISH YOUR PRESENTATION</a:t>
            </a:r>
            <a:endParaRPr lang="da-DK" dirty="0">
              <a:solidFill>
                <a:srgbClr val="DF6752"/>
              </a:solidFill>
              <a:latin typeface="+mn-lt"/>
            </a:endParaRPr>
          </a:p>
        </p:txBody>
      </p:sp>
      <p:sp>
        <p:nvSpPr>
          <p:cNvPr id="23" name="Text Box 48"/>
          <p:cNvSpPr txBox="1">
            <a:spLocks noChangeArrowheads="1"/>
          </p:cNvSpPr>
          <p:nvPr userDrawn="1"/>
        </p:nvSpPr>
        <p:spPr bwMode="auto">
          <a:xfrm>
            <a:off x="766763"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mn-lt"/>
                <a:ea typeface="+mn-ea"/>
                <a:cs typeface="Arial" panose="020B0604020202020204" pitchFamily="34" charset="0"/>
              </a:rPr>
              <a:t>FONTS</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397256"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mn-lt"/>
                <a:ea typeface="+mn-ea"/>
                <a:cs typeface="Arial" panose="020B0604020202020204" pitchFamily="34" charset="0"/>
              </a:rPr>
              <a:t>Insert </a:t>
            </a:r>
            <a:r>
              <a:rPr lang="en-GB" sz="900" kern="1200" noProof="1">
                <a:solidFill>
                  <a:schemeClr val="tx1"/>
                </a:solidFill>
                <a:latin typeface="+mn-lt"/>
                <a:ea typeface="+mn-ea"/>
                <a:cs typeface="Arial" panose="020B0604020202020204" pitchFamily="34" charset="0"/>
              </a:rPr>
              <a:t>and click </a:t>
            </a:r>
            <a:r>
              <a:rPr lang="en-GB" sz="900" b="1" kern="1200" noProof="1">
                <a:solidFill>
                  <a:schemeClr val="tx1"/>
                </a:solidFill>
                <a:latin typeface="+mn-lt"/>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823191"/>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27" name="Text Box 48"/>
          <p:cNvSpPr txBox="1">
            <a:spLocks noChangeArrowheads="1"/>
          </p:cNvSpPr>
          <p:nvPr userDrawn="1"/>
        </p:nvSpPr>
        <p:spPr bwMode="auto">
          <a:xfrm>
            <a:off x="3557551"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mn-lt"/>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en-GB" sz="900" b="1" kern="1200" noProof="1">
                <a:solidFill>
                  <a:schemeClr val="tx1"/>
                </a:solidFill>
                <a:latin typeface="+mn-lt"/>
                <a:ea typeface="+mn-ea"/>
                <a:cs typeface="Arial" panose="020B0604020202020204" pitchFamily="34" charset="0"/>
              </a:rPr>
              <a:t>1. </a:t>
            </a:r>
            <a:r>
              <a:rPr lang="en-GB" sz="900" kern="1200" noProof="1">
                <a:solidFill>
                  <a:schemeClr val="tx1"/>
                </a:solidFill>
                <a:latin typeface="+mn-lt"/>
                <a:ea typeface="+mn-ea"/>
                <a:cs typeface="Arial" panose="020B0604020202020204" pitchFamily="34" charset="0"/>
              </a:rPr>
              <a:t>Click </a:t>
            </a:r>
            <a:r>
              <a:rPr lang="en-GB" sz="900" b="1" kern="1200" noProof="1">
                <a:solidFill>
                  <a:schemeClr val="tx1"/>
                </a:solidFill>
                <a:latin typeface="+mn-lt"/>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mn-lt"/>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mn-lt"/>
                <a:ea typeface="+mn-ea"/>
                <a:cs typeface="Arial" panose="020B0604020202020204" pitchFamily="34" charset="0"/>
              </a:rPr>
              <a:t> </a:t>
            </a:r>
            <a:r>
              <a:rPr lang="en-GB" sz="900" b="0" kern="1200" noProof="1">
                <a:solidFill>
                  <a:schemeClr val="tx1"/>
                </a:solidFill>
                <a:latin typeface="+mn-lt"/>
                <a:ea typeface="+mn-ea"/>
                <a:cs typeface="Arial" panose="020B0604020202020204" pitchFamily="34" charset="0"/>
              </a:rPr>
              <a:t>To view gridlines and guides: </a:t>
            </a:r>
            <a:endParaRPr lang="da-DK" sz="900" b="0" kern="12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1.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2.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Gridlines </a:t>
            </a:r>
            <a:r>
              <a:rPr lang="en-GB" sz="900" b="0" kern="1200" noProof="1">
                <a:solidFill>
                  <a:schemeClr val="tx1"/>
                </a:solidFill>
                <a:latin typeface="+mn-lt"/>
                <a:ea typeface="+mn-ea"/>
                <a:cs typeface="Arial" panose="020B0604020202020204" pitchFamily="34" charset="0"/>
              </a:rPr>
              <a:t>and/or </a:t>
            </a:r>
            <a:r>
              <a:rPr lang="en-GB" sz="900" b="1" kern="1200" noProof="1">
                <a:solidFill>
                  <a:schemeClr val="tx1"/>
                </a:solidFill>
                <a:latin typeface="+mn-lt"/>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mn-lt"/>
                <a:ea typeface="+mn-ea"/>
                <a:cs typeface="Arial" panose="020B0604020202020204" pitchFamily="34" charset="0"/>
              </a:rPr>
              <a:t>Quick tip: </a:t>
            </a:r>
            <a:r>
              <a:rPr lang="en-GB" sz="900" b="0" kern="1200" noProof="1">
                <a:solidFill>
                  <a:srgbClr val="DF6752"/>
                </a:solidFill>
                <a:latin typeface="+mn-lt"/>
                <a:ea typeface="+mn-ea"/>
                <a:cs typeface="Arial" panose="020B0604020202020204" pitchFamily="34" charset="0"/>
              </a:rPr>
              <a:t>Press </a:t>
            </a:r>
            <a:r>
              <a:rPr lang="en-GB" sz="900" b="1" kern="1200" noProof="1">
                <a:solidFill>
                  <a:srgbClr val="DF6752"/>
                </a:solidFill>
                <a:latin typeface="+mn-lt"/>
                <a:ea typeface="+mn-ea"/>
                <a:cs typeface="Arial" panose="020B0604020202020204" pitchFamily="34" charset="0"/>
              </a:rPr>
              <a:t>Alt + F9 </a:t>
            </a:r>
            <a:r>
              <a:rPr lang="en-GB" sz="900" b="0" kern="1200" noProof="1">
                <a:solidFill>
                  <a:srgbClr val="DF6752"/>
                </a:solidFill>
                <a:latin typeface="+mn-lt"/>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stretch>
            <a:fillRect/>
          </a:stretch>
        </p:blipFill>
        <p:spPr>
          <a:xfrm>
            <a:off x="11265672" y="3797099"/>
            <a:ext cx="416717" cy="397335"/>
          </a:xfrm>
          <a:prstGeom prst="rect">
            <a:avLst/>
          </a:prstGeom>
        </p:spPr>
      </p:pic>
      <p:sp>
        <p:nvSpPr>
          <p:cNvPr id="31" name="Rektangel 30"/>
          <p:cNvSpPr/>
          <p:nvPr userDrawn="1"/>
        </p:nvSpPr>
        <p:spPr>
          <a:xfrm>
            <a:off x="792163" y="657225"/>
            <a:ext cx="6096000" cy="1200329"/>
          </a:xfrm>
          <a:prstGeom prst="rect">
            <a:avLst/>
          </a:prstGeom>
        </p:spPr>
        <p:txBody>
          <a:bodyPr lIns="0" rtlCol="0">
            <a:spAutoFit/>
          </a:bodyPr>
          <a:lstStyle/>
          <a:p>
            <a:pPr rtl="0"/>
            <a:r>
              <a:rPr lang="en-GB" sz="3600" b="1" spc="300" dirty="0">
                <a:latin typeface="+mn-lt"/>
              </a:rPr>
              <a:t>USER GUIDE</a:t>
            </a:r>
            <a:br>
              <a:rPr lang="en-US" sz="3600" b="1" spc="300" dirty="0">
                <a:latin typeface="+mn-lt"/>
              </a:rPr>
            </a:br>
            <a:endParaRPr lang="da-DK" sz="3600" b="1" spc="300" dirty="0">
              <a:latin typeface="+mn-lt"/>
            </a:endParaRPr>
          </a:p>
        </p:txBody>
      </p:sp>
      <p:pic>
        <p:nvPicPr>
          <p:cNvPr id="3" name="Picture 2"/>
          <p:cNvPicPr>
            <a:picLocks noChangeAspect="1"/>
          </p:cNvPicPr>
          <p:nvPr userDrawn="1"/>
        </p:nvPicPr>
        <p:blipFill>
          <a:blip r:embed="rId5"/>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333365206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INSERT NAME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378025278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BREAK</a:t>
            </a:r>
            <a:br>
              <a:rPr lang="en-US" dirty="0"/>
            </a:br>
            <a:r>
              <a:rPr lang="en-US" dirty="0"/>
              <a:t>HEADLINE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112563575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CLICK TO EDIT </a:t>
            </a:r>
            <a:br>
              <a:rPr lang="en-US" dirty="0"/>
            </a:br>
            <a:r>
              <a:rPr lang="en-US" dirty="0"/>
              <a:t>TITLE</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dirty="0" err="1"/>
              <a:t>Insert</a:t>
            </a:r>
            <a:r>
              <a:rPr lang="da-DK" dirty="0"/>
              <a:t> </a:t>
            </a:r>
            <a:r>
              <a:rPr lang="da-DK" dirty="0" err="1"/>
              <a:t>bullets</a:t>
            </a:r>
            <a:endParaRPr lang="da-DK" dirty="0"/>
          </a:p>
        </p:txBody>
      </p:sp>
      <p:sp>
        <p:nvSpPr>
          <p:cNvPr id="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11880210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dirty="0" err="1"/>
              <a:t>Insert</a:t>
            </a:r>
            <a:r>
              <a:rPr lang="da-DK" dirty="0"/>
              <a: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99993086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CLICK TO EDIT</a:t>
            </a:r>
            <a:br>
              <a:rPr lang="en-US" dirty="0"/>
            </a:br>
            <a:r>
              <a:rPr lang="en-US" dirty="0"/>
              <a:t>TITLE</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endParaRPr lang="da-DK" dirty="0"/>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dirty="0" err="1"/>
              <a:t>Insert</a:t>
            </a:r>
            <a:r>
              <a:rPr lang="da-DK" dirty="0"/>
              <a:t> </a:t>
            </a:r>
            <a:r>
              <a:rPr lang="da-DK" dirty="0" err="1"/>
              <a:t>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111441191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073500916"/>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59370642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2476275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endParaRPr lang="en-US"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6206980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398645979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01350039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25458673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69142830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714557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5065468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Tree>
    <p:extLst>
      <p:ext uri="{BB962C8B-B14F-4D97-AF65-F5344CB8AC3E}">
        <p14:creationId xmlns:p14="http://schemas.microsoft.com/office/powerpoint/2010/main" val="124648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2495101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5098711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8429250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6083223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3529191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44074128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78688267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8956487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0384292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37824686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414509318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Tree>
    <p:extLst>
      <p:ext uri="{BB962C8B-B14F-4D97-AF65-F5344CB8AC3E}">
        <p14:creationId xmlns:p14="http://schemas.microsoft.com/office/powerpoint/2010/main" val="3412613595"/>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550247140"/>
      </p:ext>
    </p:extLst>
  </p:cSld>
  <p:clrMapOvr>
    <a:masterClrMapping/>
  </p:clrMapOvr>
  <p:transition>
    <p:fade/>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Tree>
    <p:extLst>
      <p:ext uri="{BB962C8B-B14F-4D97-AF65-F5344CB8AC3E}">
        <p14:creationId xmlns:p14="http://schemas.microsoft.com/office/powerpoint/2010/main" val="41157703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884668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39107025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823225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3476907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50154359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609763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45028158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Tree>
    <p:extLst>
      <p:ext uri="{BB962C8B-B14F-4D97-AF65-F5344CB8AC3E}">
        <p14:creationId xmlns:p14="http://schemas.microsoft.com/office/powerpoint/2010/main" val="423785590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9019507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45901912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2634487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22290502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76938908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31295860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34856124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71913692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44446724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16384473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6714439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Tree>
    <p:extLst>
      <p:ext uri="{BB962C8B-B14F-4D97-AF65-F5344CB8AC3E}">
        <p14:creationId xmlns:p14="http://schemas.microsoft.com/office/powerpoint/2010/main" val="3720762629"/>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1585550675"/>
      </p:ext>
    </p:extLst>
  </p:cSld>
  <p:clrMapOvr>
    <a:masterClrMapping/>
  </p:clrMapOvr>
  <p:transition>
    <p:fade/>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a:t>
            </a:fld>
            <a:endParaRPr lang="en-US" dirty="0">
              <a:solidFill>
                <a:srgbClr val="211A52">
                  <a:alpha val="70000"/>
                </a:srgbClr>
              </a:solidFill>
            </a:endParaRPr>
          </a:p>
        </p:txBody>
      </p:sp>
    </p:spTree>
    <p:extLst>
      <p:ext uri="{BB962C8B-B14F-4D97-AF65-F5344CB8AC3E}">
        <p14:creationId xmlns:p14="http://schemas.microsoft.com/office/powerpoint/2010/main" val="20161105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418890662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9339375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6531947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41180722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14004196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06502104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406532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7803166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0404192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2906547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203868116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252384467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6967460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777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8623928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34896336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7743386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26920007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600252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236154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121421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682927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4353938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961692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311882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514715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9494830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8571860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rtlCol="0">
            <a:spAutoFit/>
          </a:bodyPr>
          <a:lstStyle/>
          <a:p>
            <a:pPr rtl="0"/>
            <a:r>
              <a:rPr lang="en-gb">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a:effectLst/>
                <a:latin typeface="+mn-lt"/>
                <a:ea typeface="Calibri" panose="020F0502020204030204" pitchFamily="34" charset="0"/>
                <a:cs typeface="Times New Roman" panose="02020603050405020304" pitchFamily="18" charset="0"/>
              </a:rPr>
              <a:t>Det er også muligt at hente PowerPoint-skabelonerne på: </a:t>
            </a:r>
            <a:r>
              <a:rPr lang="en-gb" sz="900" b="0">
                <a:effectLst/>
                <a:latin typeface="+mn-lt"/>
                <a:ea typeface="Calibri" panose="020F0502020204030204" pitchFamily="34" charset="0"/>
                <a:cs typeface="Times New Roman" panose="02020603050405020304" pitchFamily="18" charset="0"/>
                <a:hlinkClick r:id="rId2"/>
              </a:rPr>
              <a:t>www.design.aau.dk/skabeloner/powerpoint</a:t>
            </a:r>
            <a:r>
              <a:rPr lang="en-gb" sz="900"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SKABELONENS FARVER</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BILLEDSTØRRELSER</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Gem som  - Gennemse - Komprimeringsindstillinger. </a:t>
            </a:r>
            <a:r>
              <a:rPr lang="en-gb" sz="900"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På layouts med billedholder: Klik på ikon og vælg </a:t>
            </a:r>
            <a:r>
              <a:rPr lang="en-gb" sz="900"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BESKÆR BILLEDE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a:t>
            </a:r>
            <a:r>
              <a:rPr lang="en-gb" sz="900" b="0" kern="1200" noProof="1">
                <a:solidFill>
                  <a:schemeClr val="tx1"/>
                </a:solidFill>
                <a:latin typeface="Arial" charset="0"/>
                <a:ea typeface="+mn-ea"/>
                <a:cs typeface="Arial" panose="020B0604020202020204" pitchFamily="34" charset="0"/>
              </a:rPr>
              <a:t>. Klik </a:t>
            </a:r>
            <a:r>
              <a:rPr lang="en-gb" sz="900" b="1" kern="1200" noProof="1">
                <a:solidFill>
                  <a:schemeClr val="tx1"/>
                </a:solidFill>
                <a:latin typeface="Arial" charset="0"/>
                <a:ea typeface="+mn-ea"/>
                <a:cs typeface="Arial" panose="020B0604020202020204" pitchFamily="34" charset="0"/>
              </a:rPr>
              <a:t>Beskær</a:t>
            </a:r>
            <a:r>
              <a:rPr lang="en-gb" sz="900" b="0" kern="1200" noProof="1">
                <a:solidFill>
                  <a:schemeClr val="tx1"/>
                </a:solidFill>
                <a:latin typeface="Arial" charset="0"/>
                <a:ea typeface="+mn-ea"/>
                <a:cs typeface="Arial" panose="020B0604020202020204" pitchFamily="34" charset="0"/>
              </a:rPr>
              <a:t> </a:t>
            </a:r>
            <a:r>
              <a:rPr lang="en-gb" sz="900" b="0" i="1" kern="1200" noProof="1">
                <a:solidFill>
                  <a:schemeClr val="tx1"/>
                </a:solidFill>
                <a:latin typeface="Arial" charset="0"/>
                <a:ea typeface="+mn-ea"/>
                <a:cs typeface="Arial" panose="020B0604020202020204" pitchFamily="34" charset="0"/>
              </a:rPr>
              <a:t>(højreklik på billedet og tryk på ikonet som er vist til højre) </a:t>
            </a:r>
            <a:r>
              <a:rPr lang="en-gb" sz="900"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Ønsker du at skalere billedet </a:t>
            </a:r>
            <a:r>
              <a:rPr lang="en-gb" sz="900" i="1" kern="1200" noProof="1">
                <a:solidFill>
                  <a:schemeClr val="tx1"/>
                </a:solidFill>
                <a:latin typeface="Arial" charset="0"/>
                <a:ea typeface="+mn-ea"/>
                <a:cs typeface="Arial" panose="020B0604020202020204" pitchFamily="34" charset="0"/>
              </a:rPr>
              <a:t>(ændre billedets størrelse uden at ændre dets proportioner)</a:t>
            </a:r>
            <a:r>
              <a:rPr lang="en-gb" sz="900" b="0" i="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så hold </a:t>
            </a:r>
            <a:r>
              <a:rPr lang="en-gb" sz="900" b="1" kern="1200" noProof="1">
                <a:solidFill>
                  <a:schemeClr val="tx1"/>
                </a:solidFill>
                <a:latin typeface="Arial" charset="0"/>
                <a:ea typeface="+mn-ea"/>
                <a:cs typeface="Arial" panose="020B0604020202020204" pitchFamily="34" charset="0"/>
              </a:rPr>
              <a:t>SHIFT</a:t>
            </a:r>
            <a:r>
              <a:rPr lang="en-gb" sz="900"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3. </a:t>
            </a:r>
            <a:r>
              <a:rPr lang="en-gb" sz="900" b="0" kern="1200" noProof="1">
                <a:solidFill>
                  <a:schemeClr val="tx1"/>
                </a:solidFill>
                <a:latin typeface="Arial" charset="0"/>
                <a:ea typeface="+mn-ea"/>
                <a:cs typeface="Arial" panose="020B0604020202020204" pitchFamily="34" charset="0"/>
              </a:rPr>
              <a:t>Højreklik på billedet og vælg </a:t>
            </a:r>
            <a:r>
              <a:rPr lang="en-gb" sz="900"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Tip: </a:t>
            </a:r>
            <a:r>
              <a:rPr lang="en-gb"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MERE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Se designguiden på</a:t>
            </a:r>
            <a:br>
              <a:rPr lang="da-DK" sz="900" b="0" baseline="0" noProof="1">
                <a:solidFill>
                  <a:schemeClr val="tx1"/>
                </a:solidFill>
                <a:latin typeface="+mn-lt"/>
                <a:cs typeface="Arial" panose="020B0604020202020204" pitchFamily="34" charset="0"/>
              </a:rPr>
            </a:br>
            <a:r>
              <a:rPr lang="en-gb" sz="900"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LAV NYT DIAS/SLIDE </a:t>
            </a:r>
            <a:r>
              <a:rPr lang="en-gb"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Under knappen </a:t>
            </a:r>
            <a:r>
              <a:rPr lang="en-gb" sz="900" b="1" noProof="1">
                <a:solidFill>
                  <a:schemeClr val="tx1"/>
                </a:solidFill>
                <a:latin typeface="+mn-lt"/>
                <a:cs typeface="Arial" panose="020B0604020202020204" pitchFamily="34" charset="0"/>
              </a:rPr>
              <a:t>Nyt dias/Nyt slide</a:t>
            </a:r>
            <a:r>
              <a:rPr lang="en-gb" sz="90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900" b="1" kern="1200" noProof="1">
                <a:solidFill>
                  <a:schemeClr val="tx1"/>
                </a:solidFill>
                <a:latin typeface="Arial" charset="0"/>
                <a:ea typeface="+mn-ea"/>
                <a:cs typeface="Arial" panose="020B0604020202020204" pitchFamily="34" charset="0"/>
              </a:rPr>
              <a:t>Hjælpelinjer. </a:t>
            </a:r>
            <a:r>
              <a:rPr lang="en-gb" sz="900" b="0" kern="120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Vælg </a:t>
            </a:r>
            <a:r>
              <a:rPr lang="en-gb" sz="900" b="1" kern="1200" noProof="1">
                <a:solidFill>
                  <a:schemeClr val="tx1"/>
                </a:solidFill>
                <a:latin typeface="Arial" charset="0"/>
                <a:ea typeface="+mn-ea"/>
                <a:cs typeface="Arial" panose="020B0604020202020204" pitchFamily="34" charset="0"/>
              </a:rPr>
              <a:t>Gitterlinjer</a:t>
            </a:r>
            <a:r>
              <a:rPr lang="en-gb" sz="900" b="0" kern="1200" noProof="1">
                <a:solidFill>
                  <a:schemeClr val="tx1"/>
                </a:solidFill>
                <a:latin typeface="Arial" charset="0"/>
                <a:ea typeface="+mn-ea"/>
                <a:cs typeface="Arial" panose="020B0604020202020204" pitchFamily="34" charset="0"/>
              </a:rPr>
              <a:t> og/eller </a:t>
            </a:r>
            <a:r>
              <a:rPr lang="en-gb" sz="900"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Tip: </a:t>
            </a:r>
            <a:r>
              <a:rPr lang="en-gb" sz="900" b="0" kern="1200" noProof="1">
                <a:solidFill>
                  <a:srgbClr val="DF6752"/>
                </a:solidFill>
                <a:latin typeface="Arial" charset="0"/>
                <a:ea typeface="+mn-ea"/>
                <a:cs typeface="Arial" panose="020B0604020202020204" pitchFamily="34" charset="0"/>
              </a:rPr>
              <a:t>Tryk </a:t>
            </a:r>
            <a:r>
              <a:rPr lang="en-gb" sz="900" b="1" kern="1200" noProof="1">
                <a:solidFill>
                  <a:srgbClr val="DF6752"/>
                </a:solidFill>
                <a:latin typeface="Arial" charset="0"/>
                <a:ea typeface="+mn-ea"/>
                <a:cs typeface="Arial" panose="020B0604020202020204" pitchFamily="34" charset="0"/>
              </a:rPr>
              <a:t>Alt + F9</a:t>
            </a:r>
            <a:r>
              <a:rPr lang="en-gb" sz="900"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rtlCol="0">
            <a:spAutoFit/>
          </a:bodyPr>
          <a:lstStyle/>
          <a:p>
            <a:pPr rtl="0"/>
            <a:r>
              <a:rPr lang="en-gb" sz="3600" b="1" spc="300"/>
              <a:t>BRUGERGUIDE</a:t>
            </a:r>
            <a:br>
              <a:rPr lang="en-US" sz="3600" b="1" spc="300" dirty="0"/>
            </a:br>
            <a:endParaRPr lang="da-DK" sz="3600" b="1" spc="300" dirty="0"/>
          </a:p>
        </p:txBody>
      </p:sp>
    </p:spTree>
    <p:extLst>
      <p:ext uri="{BB962C8B-B14F-4D97-AF65-F5344CB8AC3E}">
        <p14:creationId xmlns:p14="http://schemas.microsoft.com/office/powerpoint/2010/main" val="15507839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38269139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26040892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3" name="Title 4"/>
          <p:cNvSpPr>
            <a:spLocks noGrp="1"/>
          </p:cNvSpPr>
          <p:nvPr>
            <p:ph type="title" hasCustomPrompt="1"/>
          </p:nvPr>
        </p:nvSpPr>
        <p:spPr>
          <a:xfrm>
            <a:off x="587374" y="370290"/>
            <a:ext cx="5149879" cy="1474385"/>
          </a:xfrm>
        </p:spPr>
        <p:txBody>
          <a:bodyPr rtlCol="0"/>
          <a:lstStyle>
            <a:lvl1pPr>
              <a:defRPr sz="36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rtlCol="0"/>
          <a:lstStyle>
            <a:lvl1pPr marL="285750" indent="-285750">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8783664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rtlCol="0"/>
          <a:lstStyle>
            <a:lvl1pPr marL="285750" indent="-285750">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2707277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Tree>
    <p:extLst>
      <p:ext uri="{BB962C8B-B14F-4D97-AF65-F5344CB8AC3E}">
        <p14:creationId xmlns:p14="http://schemas.microsoft.com/office/powerpoint/2010/main" val="90670520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915120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Tree>
    <p:extLst>
      <p:ext uri="{BB962C8B-B14F-4D97-AF65-F5344CB8AC3E}">
        <p14:creationId xmlns:p14="http://schemas.microsoft.com/office/powerpoint/2010/main" val="215636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672204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8" y="957753"/>
            <a:ext cx="3879477" cy="1987748"/>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5459053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4" y="357948"/>
            <a:ext cx="4542975" cy="1486727"/>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98300214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927417"/>
            <a:ext cx="3673420"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53" name="Title 4"/>
          <p:cNvSpPr>
            <a:spLocks noGrp="1"/>
          </p:cNvSpPr>
          <p:nvPr>
            <p:ph type="title" hasCustomPrompt="1"/>
          </p:nvPr>
        </p:nvSpPr>
        <p:spPr>
          <a:xfrm>
            <a:off x="8027663" y="943460"/>
            <a:ext cx="3673419" cy="1860884"/>
          </a:xfrm>
        </p:spPr>
        <p:txBody>
          <a:bodyPr rtlCol="0"/>
          <a:lstStyle>
            <a:lvl1pPr>
              <a:defRPr sz="36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0321669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632838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Billede venstre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a:t>
            </a:fld>
            <a:endParaRPr lang="en-US" dirty="0"/>
          </a:p>
        </p:txBody>
      </p:sp>
      <p:grpSp>
        <p:nvGrpSpPr>
          <p:cNvPr id="29" name="Gruppe 28"/>
          <p:cNvGrpSpPr/>
          <p:nvPr userDrawn="1"/>
        </p:nvGrpSpPr>
        <p:grpSpPr>
          <a:xfrm>
            <a:off x="5466450" y="6027162"/>
            <a:ext cx="1272706" cy="669100"/>
            <a:chOff x="5387975" y="5659438"/>
            <a:chExt cx="1573213" cy="827087"/>
          </a:xfrm>
          <a:solidFill>
            <a:srgbClr val="211A52"/>
          </a:solidFill>
        </p:grpSpPr>
        <p:grpSp>
          <p:nvGrpSpPr>
            <p:cNvPr id="30" name="Gruppe 29"/>
            <p:cNvGrpSpPr/>
            <p:nvPr userDrawn="1"/>
          </p:nvGrpSpPr>
          <p:grpSpPr>
            <a:xfrm>
              <a:off x="5387975" y="6407150"/>
              <a:ext cx="1573213" cy="79375"/>
              <a:chOff x="5387975" y="6407150"/>
              <a:chExt cx="1573213" cy="79375"/>
            </a:xfrm>
            <a:grpFill/>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grp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186228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6968243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0884410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4802661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DAA810-4EEC-4D0F-B163-DFC963816F74}"/>
              </a:ext>
            </a:extLst>
          </p:cNvPr>
          <p:cNvSpPr>
            <a:spLocks noGrp="1"/>
          </p:cNvSpPr>
          <p:nvPr>
            <p:ph type="title" hasCustomPrompt="1"/>
          </p:nvPr>
        </p:nvSpPr>
        <p:spPr/>
        <p:txBody>
          <a:bodyPr rtlCol="0"/>
          <a:lstStyle>
            <a:lvl1pPr>
              <a:defRPr>
                <a:latin typeface="Trebuchet MS" panose="020B0603020202020204" pitchFamily="34" charset="0"/>
              </a:defRPr>
            </a:lvl1pPr>
          </a:lstStyle>
          <a:p>
            <a:pPr rtl="0"/>
            <a:r>
              <a:rPr lang="en-gb"/>
              <a:t>Klik for at redigere titeltypografier i master</a:t>
            </a:r>
          </a:p>
        </p:txBody>
      </p:sp>
      <p:sp>
        <p:nvSpPr>
          <p:cNvPr id="6" name="Pladsholder til sidefod 5">
            <a:extLst>
              <a:ext uri="{FF2B5EF4-FFF2-40B4-BE49-F238E27FC236}">
                <a16:creationId xmlns:a16="http://schemas.microsoft.com/office/drawing/2014/main" id="{61FB6233-FC4F-4628-BA1D-2782F6494517}"/>
              </a:ext>
            </a:extLst>
          </p:cNvPr>
          <p:cNvSpPr>
            <a:spLocks noGrp="1"/>
          </p:cNvSpPr>
          <p:nvPr>
            <p:ph type="ftr" sz="quarter" idx="10"/>
          </p:nvPr>
        </p:nvSpPr>
        <p:spPr/>
        <p:txBody>
          <a:bodyPr rtlCol="0"/>
          <a:lstStyle>
            <a:lvl1pPr>
              <a:defRPr>
                <a:latin typeface="Trebuchet MS" panose="020B0603020202020204" pitchFamily="34" charset="0"/>
              </a:defRPr>
            </a:lvl1pPr>
          </a:lstStyle>
          <a:p>
            <a:pPr rtl="0"/>
            <a:endParaRPr lang="da-DK" dirty="0"/>
          </a:p>
        </p:txBody>
      </p:sp>
      <p:sp>
        <p:nvSpPr>
          <p:cNvPr id="7" name="Pladsholder til slidenummer 6">
            <a:extLst>
              <a:ext uri="{FF2B5EF4-FFF2-40B4-BE49-F238E27FC236}">
                <a16:creationId xmlns:a16="http://schemas.microsoft.com/office/drawing/2014/main" id="{F4A1D367-A9C7-46F9-B78E-724D1BEC0650}"/>
              </a:ext>
            </a:extLst>
          </p:cNvPr>
          <p:cNvSpPr>
            <a:spLocks noGrp="1"/>
          </p:cNvSpPr>
          <p:nvPr>
            <p:ph type="sldNum" sz="quarter" idx="11"/>
          </p:nvPr>
        </p:nvSpPr>
        <p:spPr/>
        <p:txBody>
          <a:bodyPr rtlCol="0"/>
          <a:lstStyle>
            <a:lvl1pPr>
              <a:defRPr>
                <a:latin typeface="Trebuchet MS" panose="020B0603020202020204" pitchFamily="34" charset="0"/>
              </a:defRPr>
            </a:lvl1pPr>
          </a:lstStyle>
          <a:p>
            <a:pPr rtl="0"/>
            <a:fld id="{83ADE164-D45A-44D8-82C5-2E0962BB70DA}" type="slidenum">
              <a:rPr lang="da-DK" smtClean="0"/>
              <a:pPr rtl="0"/>
              <a:t>‹#›</a:t>
            </a:fld>
            <a:endParaRPr lang="da-DK" dirty="0"/>
          </a:p>
        </p:txBody>
      </p:sp>
    </p:spTree>
    <p:extLst>
      <p:ext uri="{BB962C8B-B14F-4D97-AF65-F5344CB8AC3E}">
        <p14:creationId xmlns:p14="http://schemas.microsoft.com/office/powerpoint/2010/main" val="13366904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elslid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rtlCol="0" anchor="b"/>
          <a:lstStyle>
            <a:lvl1pPr algn="ctr">
              <a:defRPr sz="6000"/>
            </a:lvl1pPr>
          </a:lstStyle>
          <a:p>
            <a:pPr rtl="0"/>
            <a:r>
              <a:rPr lang="en-gb"/>
              <a:t>Klik for at redigere i master</a:t>
            </a:r>
          </a:p>
        </p:txBody>
      </p:sp>
      <p:sp>
        <p:nvSpPr>
          <p:cNvPr id="3" name="Undertitel 2"/>
          <p:cNvSpPr>
            <a:spLocks noGrp="1"/>
          </p:cNvSpPr>
          <p:nvPr>
            <p:ph type="subTitle" idx="1"/>
          </p:nvPr>
        </p:nvSpPr>
        <p:spPr>
          <a:xfrm>
            <a:off x="1524000" y="3602038"/>
            <a:ext cx="9144000" cy="1655762"/>
          </a:xfrm>
        </p:spPr>
        <p:txBody>
          <a:bodyPr rtlCol="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gb"/>
              <a:t>Klik for at redigere undertiteltypografien i masteren</a:t>
            </a:r>
          </a:p>
        </p:txBody>
      </p:sp>
      <p:sp>
        <p:nvSpPr>
          <p:cNvPr id="4" name="Pladsholder til dato 3"/>
          <p:cNvSpPr>
            <a:spLocks noGrp="1"/>
          </p:cNvSpPr>
          <p:nvPr>
            <p:ph type="dt" sz="half" idx="10"/>
          </p:nvPr>
        </p:nvSpPr>
        <p:spPr/>
        <p:txBody>
          <a:bodyPr rtlCol="0"/>
          <a:lstStyle/>
          <a:p>
            <a:pPr rtl="0"/>
            <a:r>
              <a:rPr lang="da-DK"/>
              <a:t>18-12-2019</a:t>
            </a:r>
          </a:p>
        </p:txBody>
      </p:sp>
      <p:sp>
        <p:nvSpPr>
          <p:cNvPr id="5" name="Pladsholder til sidefod 4"/>
          <p:cNvSpPr>
            <a:spLocks noGrp="1"/>
          </p:cNvSpPr>
          <p:nvPr>
            <p:ph type="ftr" sz="quarter" idx="11"/>
          </p:nvPr>
        </p:nvSpPr>
        <p:spPr/>
        <p:txBody>
          <a:bodyPr rtlCol="0"/>
          <a:lstStyle/>
          <a:p>
            <a:pPr rtl="0"/>
            <a:endParaRPr lang="da-DK"/>
          </a:p>
        </p:txBody>
      </p:sp>
      <p:sp>
        <p:nvSpPr>
          <p:cNvPr id="6" name="Pladsholder til slidenummer 5"/>
          <p:cNvSpPr>
            <a:spLocks noGrp="1"/>
          </p:cNvSpPr>
          <p:nvPr>
            <p:ph type="sldNum" sz="quarter" idx="12"/>
          </p:nvPr>
        </p:nvSpPr>
        <p:spPr/>
        <p:txBody>
          <a:bodyPr rtlCol="0"/>
          <a:lstStyle/>
          <a:p>
            <a:pPr rtl="0"/>
            <a:fld id="{BCCCD8A1-FCEB-492F-B9B7-67DDCBD10CA3}" type="slidenum">
              <a:rPr lang="da-DK" smtClean="0"/>
              <a:t>‹#›</a:t>
            </a:fld>
            <a:endParaRPr lang="da-DK"/>
          </a:p>
        </p:txBody>
      </p:sp>
    </p:spTree>
    <p:extLst>
      <p:ext uri="{BB962C8B-B14F-4D97-AF65-F5344CB8AC3E}">
        <p14:creationId xmlns:p14="http://schemas.microsoft.com/office/powerpoint/2010/main" val="32895052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7457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143136318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5782561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5053156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37712011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7452944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16254418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7772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124085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795687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127" name="Billede 12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634000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20019623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56835533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Tree>
    <p:extLst>
      <p:ext uri="{BB962C8B-B14F-4D97-AF65-F5344CB8AC3E}">
        <p14:creationId xmlns:p14="http://schemas.microsoft.com/office/powerpoint/2010/main" val="22876223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137724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968397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969034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3149177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9006000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60338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1780040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7376620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21910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596220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695649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12328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820357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87777085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17693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Tree>
    <p:extLst>
      <p:ext uri="{BB962C8B-B14F-4D97-AF65-F5344CB8AC3E}">
        <p14:creationId xmlns:p14="http://schemas.microsoft.com/office/powerpoint/2010/main" val="37503965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18" Type="http://schemas.openxmlformats.org/officeDocument/2006/relationships/slideLayout" Target="../slideLayouts/slideLayout162.xml"/><Relationship Id="rId3" Type="http://schemas.openxmlformats.org/officeDocument/2006/relationships/slideLayout" Target="../slideLayouts/slideLayout147.xml"/><Relationship Id="rId21" Type="http://schemas.openxmlformats.org/officeDocument/2006/relationships/image" Target="../media/image3.emf"/><Relationship Id="rId7" Type="http://schemas.openxmlformats.org/officeDocument/2006/relationships/slideLayout" Target="../slideLayouts/slideLayout151.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20" Type="http://schemas.openxmlformats.org/officeDocument/2006/relationships/image" Target="../media/image17.png"/><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10" Type="http://schemas.openxmlformats.org/officeDocument/2006/relationships/slideLayout" Target="../slideLayouts/slideLayout154.xml"/><Relationship Id="rId19" Type="http://schemas.openxmlformats.org/officeDocument/2006/relationships/theme" Target="../theme/theme10.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 Id="rId22"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18" Type="http://schemas.openxmlformats.org/officeDocument/2006/relationships/slideLayout" Target="../slideLayouts/slideLayout180.xml"/><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slideLayout" Target="../slideLayouts/slideLayout179.xml"/><Relationship Id="rId2" Type="http://schemas.openxmlformats.org/officeDocument/2006/relationships/slideLayout" Target="../slideLayouts/slideLayout164.xml"/><Relationship Id="rId16" Type="http://schemas.openxmlformats.org/officeDocument/2006/relationships/slideLayout" Target="../slideLayouts/slideLayout178.xml"/><Relationship Id="rId20" Type="http://schemas.openxmlformats.org/officeDocument/2006/relationships/image" Target="../media/image1.png"/><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slideLayout" Target="../slideLayouts/slideLayout177.xml"/><Relationship Id="rId10" Type="http://schemas.openxmlformats.org/officeDocument/2006/relationships/slideLayout" Target="../slideLayouts/slideLayout172.xml"/><Relationship Id="rId19" Type="http://schemas.openxmlformats.org/officeDocument/2006/relationships/theme" Target="../theme/theme11.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slideLayout" Target="../slideLayouts/slideLayout17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8.xml"/><Relationship Id="rId13" Type="http://schemas.openxmlformats.org/officeDocument/2006/relationships/image" Target="../media/image8.emf"/><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image" Target="../media/image3.emf"/><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theme" Target="../theme/theme12.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image" Target="../media/image8.emf"/><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image" Target="../media/image3.emf"/><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theme" Target="../theme/theme13.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18" Type="http://schemas.openxmlformats.org/officeDocument/2006/relationships/slideLayout" Target="../slideLayouts/slideLayout218.xml"/><Relationship Id="rId3" Type="http://schemas.openxmlformats.org/officeDocument/2006/relationships/slideLayout" Target="../slideLayouts/slideLayout203.xml"/><Relationship Id="rId21" Type="http://schemas.openxmlformats.org/officeDocument/2006/relationships/theme" Target="../theme/theme14.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17" Type="http://schemas.openxmlformats.org/officeDocument/2006/relationships/slideLayout" Target="../slideLayouts/slideLayout217.xml"/><Relationship Id="rId2" Type="http://schemas.openxmlformats.org/officeDocument/2006/relationships/slideLayout" Target="../slideLayouts/slideLayout202.xml"/><Relationship Id="rId16" Type="http://schemas.openxmlformats.org/officeDocument/2006/relationships/slideLayout" Target="../slideLayouts/slideLayout216.xml"/><Relationship Id="rId20" Type="http://schemas.openxmlformats.org/officeDocument/2006/relationships/slideLayout" Target="../slideLayouts/slideLayout220.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slideLayout" Target="../slideLayouts/slideLayout215.xml"/><Relationship Id="rId23" Type="http://schemas.openxmlformats.org/officeDocument/2006/relationships/image" Target="../media/image8.emf"/><Relationship Id="rId10" Type="http://schemas.openxmlformats.org/officeDocument/2006/relationships/slideLayout" Target="../slideLayouts/slideLayout210.xml"/><Relationship Id="rId19" Type="http://schemas.openxmlformats.org/officeDocument/2006/relationships/slideLayout" Target="../slideLayouts/slideLayout219.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slideLayout" Target="../slideLayouts/slideLayout214.xml"/><Relationship Id="rId22" Type="http://schemas.openxmlformats.org/officeDocument/2006/relationships/image" Target="../media/image3.emf"/></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slideLayout" Target="../slideLayouts/slideLayout233.xml"/><Relationship Id="rId18" Type="http://schemas.openxmlformats.org/officeDocument/2006/relationships/slideLayout" Target="../slideLayouts/slideLayout238.xml"/><Relationship Id="rId3" Type="http://schemas.openxmlformats.org/officeDocument/2006/relationships/slideLayout" Target="../slideLayouts/slideLayout223.xml"/><Relationship Id="rId21" Type="http://schemas.openxmlformats.org/officeDocument/2006/relationships/theme" Target="../theme/theme15.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17" Type="http://schemas.openxmlformats.org/officeDocument/2006/relationships/slideLayout" Target="../slideLayouts/slideLayout237.xml"/><Relationship Id="rId2" Type="http://schemas.openxmlformats.org/officeDocument/2006/relationships/slideLayout" Target="../slideLayouts/slideLayout222.xml"/><Relationship Id="rId16" Type="http://schemas.openxmlformats.org/officeDocument/2006/relationships/slideLayout" Target="../slideLayouts/slideLayout236.xml"/><Relationship Id="rId20" Type="http://schemas.openxmlformats.org/officeDocument/2006/relationships/slideLayout" Target="../slideLayouts/slideLayout240.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5" Type="http://schemas.openxmlformats.org/officeDocument/2006/relationships/slideLayout" Target="../slideLayouts/slideLayout235.xml"/><Relationship Id="rId23" Type="http://schemas.openxmlformats.org/officeDocument/2006/relationships/image" Target="../media/image8.emf"/><Relationship Id="rId10" Type="http://schemas.openxmlformats.org/officeDocument/2006/relationships/slideLayout" Target="../slideLayouts/slideLayout230.xml"/><Relationship Id="rId19" Type="http://schemas.openxmlformats.org/officeDocument/2006/relationships/slideLayout" Target="../slideLayouts/slideLayout239.xml"/><Relationship Id="rId4" Type="http://schemas.openxmlformats.org/officeDocument/2006/relationships/slideLayout" Target="../slideLayouts/slideLayout224.xml"/><Relationship Id="rId9" Type="http://schemas.openxmlformats.org/officeDocument/2006/relationships/slideLayout" Target="../slideLayouts/slideLayout229.xml"/><Relationship Id="rId14" Type="http://schemas.openxmlformats.org/officeDocument/2006/relationships/slideLayout" Target="../slideLayouts/slideLayout234.xml"/><Relationship Id="rId22" Type="http://schemas.openxmlformats.org/officeDocument/2006/relationships/image" Target="../media/image3.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image" Target="../media/image1.png"/><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theme" Target="../theme/theme3.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image" Target="../media/image8.emf"/><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19" Type="http://schemas.openxmlformats.org/officeDocument/2006/relationships/image" Target="../media/image3.emf"/><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 Type="http://schemas.openxmlformats.org/officeDocument/2006/relationships/slideLayout" Target="../slideLayouts/slideLayout53.xml"/><Relationship Id="rId21" Type="http://schemas.openxmlformats.org/officeDocument/2006/relationships/theme" Target="../theme/theme4.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image" Target="../media/image8.emf"/><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image" Target="../media/image3.emf"/><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image" Target="../media/image8.emf"/><Relationship Id="rId2" Type="http://schemas.openxmlformats.org/officeDocument/2006/relationships/slideLayout" Target="../slideLayouts/slideLayout72.xml"/><Relationship Id="rId16" Type="http://schemas.openxmlformats.org/officeDocument/2006/relationships/image" Target="../media/image3.emf"/><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image" Target="../media/image1.png"/><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3.emf"/><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image" Target="../media/image1.png"/><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theme" Target="../theme/theme6.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image" Target="../media/image8.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theme" Target="../theme/theme7.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image" Target="../media/image1.png"/><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theme" Target="../theme/theme8.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image" Target="../media/image3.emf"/><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image" Target="../media/image1.png"/><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theme" Target="../theme/theme9.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image" Target="../media/image8.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endParaRPr lang="en-US" dirty="0"/>
          </a:p>
        </p:txBody>
      </p:sp>
      <p:pic>
        <p:nvPicPr>
          <p:cNvPr id="3" name="Billede 2"/>
          <p:cNvPicPr>
            <a:picLocks noChangeAspect="1"/>
          </p:cNvPicPr>
          <p:nvPr userDrawn="1"/>
        </p:nvPicPr>
        <p:blipFill>
          <a:blip r:embed="rId2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6" r:id="rId14"/>
    <p:sldLayoutId id="2147484069" r:id="rId15"/>
    <p:sldLayoutId id="2147484070" r:id="rId16"/>
    <p:sldLayoutId id="2147484077" r:id="rId17"/>
    <p:sldLayoutId id="2147484075" r:id="rId18"/>
    <p:sldLayoutId id="2147484076" r:id="rId19"/>
    <p:sldLayoutId id="2147484214" r:id="rId20"/>
    <p:sldLayoutId id="2147484320" r:id="rId2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pic>
        <p:nvPicPr>
          <p:cNvPr id="59" name="Billede 5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5731247" y="5980534"/>
            <a:ext cx="682990" cy="799598"/>
          </a:xfrm>
          <a:prstGeom prst="rect">
            <a:avLst/>
          </a:prstGeom>
        </p:spPr>
      </p:pic>
    </p:spTree>
    <p:extLst>
      <p:ext uri="{BB962C8B-B14F-4D97-AF65-F5344CB8AC3E}">
        <p14:creationId xmlns:p14="http://schemas.microsoft.com/office/powerpoint/2010/main" val="2572841828"/>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4" r:id="rId18"/>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1"/>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1"/>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2"/>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2"/>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2"/>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a:t>
            </a:fld>
            <a:endParaRPr lang="en-US" sz="600" b="1" spc="200" baseline="0" dirty="0">
              <a:latin typeface="+mn-lt"/>
            </a:endParaRPr>
          </a:p>
        </p:txBody>
      </p:sp>
      <p:pic>
        <p:nvPicPr>
          <p:cNvPr id="3" name="Billede 2">
            <a:extLst>
              <a:ext uri="{FF2B5EF4-FFF2-40B4-BE49-F238E27FC236}">
                <a16:creationId xmlns:a16="http://schemas.microsoft.com/office/drawing/2014/main" id="{A1638A97-D391-9CAA-8E6F-A52C9DB839AA}"/>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145824777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 id="2147484247" r:id="rId12"/>
    <p:sldLayoutId id="2147484248" r:id="rId13"/>
    <p:sldLayoutId id="2147484249" r:id="rId14"/>
    <p:sldLayoutId id="2147484250" r:id="rId15"/>
    <p:sldLayoutId id="2147484251" r:id="rId16"/>
    <p:sldLayoutId id="2147484252" r:id="rId17"/>
    <p:sldLayoutId id="2147484253"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871189"/>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207074"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2212488648"/>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22993539"/>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 id="2147484290" r:id="rId14"/>
    <p:sldLayoutId id="2147484291" r:id="rId15"/>
    <p:sldLayoutId id="2147484292" r:id="rId16"/>
    <p:sldLayoutId id="2147484293" r:id="rId17"/>
    <p:sldLayoutId id="2147484294" r:id="rId18"/>
    <p:sldLayoutId id="2147484295" r:id="rId19"/>
    <p:sldLayoutId id="2147484297"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71462866"/>
      </p:ext>
    </p:extLst>
  </p:cSld>
  <p:clrMap bg1="lt1" tx1="dk1" bg2="lt2" tx2="dk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 id="2147484310" r:id="rId12"/>
    <p:sldLayoutId id="2147484311" r:id="rId13"/>
    <p:sldLayoutId id="2147484312" r:id="rId14"/>
    <p:sldLayoutId id="2147484313" r:id="rId15"/>
    <p:sldLayoutId id="2147484314" r:id="rId16"/>
    <p:sldLayoutId id="2147484315" r:id="rId17"/>
    <p:sldLayoutId id="2147484316" r:id="rId18"/>
    <p:sldLayoutId id="2147484317" r:id="rId19"/>
    <p:sldLayoutId id="2147484319"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59" name="Billede 58"/>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9062377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1403060158"/>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pic>
        <p:nvPicPr>
          <p:cNvPr id="59" name="Billede 58"/>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4025521441"/>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6" r:id="rId15"/>
    <p:sldLayoutId id="2147484127" r:id="rId16"/>
    <p:sldLayoutId id="2147484128" r:id="rId17"/>
    <p:sldLayoutId id="2147484129" r:id="rId18"/>
    <p:sldLayoutId id="2147484130" r:id="rId19"/>
    <p:sldLayoutId id="2147484131"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2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2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a:t>
            </a:fld>
            <a:endParaRPr lang="en-US" sz="600" b="1" spc="200" baseline="0" dirty="0">
              <a:latin typeface="+mn-lt"/>
            </a:endParaRPr>
          </a:p>
        </p:txBody>
      </p:sp>
    </p:spTree>
    <p:extLst>
      <p:ext uri="{BB962C8B-B14F-4D97-AF65-F5344CB8AC3E}">
        <p14:creationId xmlns:p14="http://schemas.microsoft.com/office/powerpoint/2010/main" val="2599389992"/>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8"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6"/>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6"/>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7"/>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7"/>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5" name="Billede 4"/>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7147" y="6338917"/>
            <a:ext cx="1002543" cy="265095"/>
          </a:xfrm>
          <a:prstGeom prst="rect">
            <a:avLst/>
          </a:prstGeom>
        </p:spPr>
      </p:pic>
    </p:spTree>
    <p:extLst>
      <p:ext uri="{BB962C8B-B14F-4D97-AF65-F5344CB8AC3E}">
        <p14:creationId xmlns:p14="http://schemas.microsoft.com/office/powerpoint/2010/main" val="1573258491"/>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170532"/>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 id="2147484173" r:id="rId12"/>
    <p:sldLayoutId id="2147484174" r:id="rId13"/>
    <p:sldLayoutId id="2147484175" r:id="rId14"/>
    <p:sldLayoutId id="2147484176" r:id="rId15"/>
    <p:sldLayoutId id="2147484177" r:id="rId16"/>
    <p:sldLayoutId id="2147484178" r:id="rId17"/>
    <p:sldLayoutId id="2147484179"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3" name="Billede 2">
            <a:extLst>
              <a:ext uri="{FF2B5EF4-FFF2-40B4-BE49-F238E27FC236}">
                <a16:creationId xmlns:a16="http://schemas.microsoft.com/office/drawing/2014/main" id="{83E1A902-8B62-0032-6D19-E36597B580D2}"/>
              </a:ext>
            </a:extLst>
          </p:cNvPr>
          <p:cNvPicPr>
            <a:picLocks noChangeAspect="1"/>
          </p:cNvPicPr>
          <p:nvPr userDrawn="1"/>
        </p:nvPicPr>
        <p:blipFill>
          <a:blip r:embed="rId2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835180787"/>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 id="2147484321" r:id="rId2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a:t>
            </a:fld>
            <a:endParaRPr lang="en-US" sz="600" b="1" spc="200" baseline="0" dirty="0">
              <a:latin typeface="+mn-lt"/>
            </a:endParaRPr>
          </a:p>
        </p:txBody>
      </p:sp>
      <p:pic>
        <p:nvPicPr>
          <p:cNvPr id="3" name="Billede 2">
            <a:extLst>
              <a:ext uri="{FF2B5EF4-FFF2-40B4-BE49-F238E27FC236}">
                <a16:creationId xmlns:a16="http://schemas.microsoft.com/office/drawing/2014/main" id="{BBCEC930-184B-85E0-701E-E0345407A106}"/>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135517547"/>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5.xml"/></Relationships>
</file>

<file path=ppt/slides/_rels/slide1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40.jpg"/><Relationship Id="rId13" Type="http://schemas.openxmlformats.org/officeDocument/2006/relationships/image" Target="../media/image45.jpg"/><Relationship Id="rId3" Type="http://schemas.openxmlformats.org/officeDocument/2006/relationships/image" Target="../media/image35.jpg"/><Relationship Id="rId7" Type="http://schemas.openxmlformats.org/officeDocument/2006/relationships/image" Target="../media/image39.jpg"/><Relationship Id="rId12" Type="http://schemas.openxmlformats.org/officeDocument/2006/relationships/image" Target="../media/image44.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8.jpg"/><Relationship Id="rId11" Type="http://schemas.openxmlformats.org/officeDocument/2006/relationships/image" Target="../media/image43.jpg"/><Relationship Id="rId5" Type="http://schemas.openxmlformats.org/officeDocument/2006/relationships/image" Target="../media/image37.jpg"/><Relationship Id="rId10" Type="http://schemas.openxmlformats.org/officeDocument/2006/relationships/image" Target="../media/image42.jpg"/><Relationship Id="rId4" Type="http://schemas.openxmlformats.org/officeDocument/2006/relationships/image" Target="../media/image36.jpg"/><Relationship Id="rId9" Type="http://schemas.openxmlformats.org/officeDocument/2006/relationships/image" Target="../media/image41.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8.xml"/><Relationship Id="rId1" Type="http://schemas.openxmlformats.org/officeDocument/2006/relationships/slideLayout" Target="../slideLayouts/slideLayout141.xml"/><Relationship Id="rId5" Type="http://schemas.openxmlformats.org/officeDocument/2006/relationships/image" Target="../media/image50.png"/><Relationship Id="rId4" Type="http://schemas.openxmlformats.org/officeDocument/2006/relationships/image" Target="../media/image49.png"/></Relationships>
</file>

<file path=ppt/slides/_rels/slide2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9.xml"/><Relationship Id="rId1" Type="http://schemas.openxmlformats.org/officeDocument/2006/relationships/slideLayout" Target="../slideLayouts/slideLayout113.xml"/></Relationships>
</file>

<file path=ppt/slides/_rels/slide23.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20.xml"/><Relationship Id="rId1" Type="http://schemas.openxmlformats.org/officeDocument/2006/relationships/slideLayout" Target="../slideLayouts/slideLayout115.xml"/><Relationship Id="rId5" Type="http://schemas.openxmlformats.org/officeDocument/2006/relationships/image" Target="../media/image55.emf"/><Relationship Id="rId4" Type="http://schemas.openxmlformats.org/officeDocument/2006/relationships/image" Target="../media/image54.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57.jpeg"/><Relationship Id="rId4" Type="http://schemas.openxmlformats.org/officeDocument/2006/relationships/image" Target="../media/image56.jpeg"/></Relationships>
</file>

<file path=ppt/slides/_rels/slide2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9.jpeg"/></Relationships>
</file>

<file path=ppt/slides/_rels/slide2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61.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73.xml"/><Relationship Id="rId5" Type="http://schemas.openxmlformats.org/officeDocument/2006/relationships/image" Target="../media/image63.jpeg"/><Relationship Id="rId4" Type="http://schemas.openxmlformats.org/officeDocument/2006/relationships/image" Target="../media/image62.jpeg"/></Relationships>
</file>

<file path=ppt/slides/_rels/slide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5.xml"/><Relationship Id="rId1" Type="http://schemas.openxmlformats.org/officeDocument/2006/relationships/slideLayout" Target="../slideLayouts/slideLayout173.xml"/></Relationships>
</file>

<file path=ppt/slides/_rels/slide29.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68.emf"/><Relationship Id="rId4" Type="http://schemas.openxmlformats.org/officeDocument/2006/relationships/image" Target="../media/image67.emf"/></Relationships>
</file>

<file path=ppt/slides/_rels/slide3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70.emf"/></Relationships>
</file>

<file path=ppt/slides/_rels/slide3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image" Target="../media/image74.emf"/><Relationship Id="rId4" Type="http://schemas.openxmlformats.org/officeDocument/2006/relationships/image" Target="../media/image73.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2.xml"/><Relationship Id="rId1" Type="http://schemas.openxmlformats.org/officeDocument/2006/relationships/slideLayout" Target="../slideLayouts/slideLayout21.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4.xml"/><Relationship Id="rId1" Type="http://schemas.openxmlformats.org/officeDocument/2006/relationships/slideLayout" Target="../slideLayouts/slideLayout132.xml"/></Relationships>
</file>

<file path=ppt/slides/_rels/slide4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45.xml"/><Relationship Id="rId1" Type="http://schemas.openxmlformats.org/officeDocument/2006/relationships/slideLayout" Target="../slideLayouts/slideLayout178.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15.xml"/></Relationships>
</file>

<file path=ppt/slides/_rels/slide5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6.xml"/><Relationship Id="rId1" Type="http://schemas.openxmlformats.org/officeDocument/2006/relationships/slideLayout" Target="../slideLayouts/slideLayout178.xml"/><Relationship Id="rId6" Type="http://schemas.openxmlformats.org/officeDocument/2006/relationships/image" Target="../media/image93.jpeg"/><Relationship Id="rId5" Type="http://schemas.openxmlformats.org/officeDocument/2006/relationships/image" Target="../media/image92.png"/><Relationship Id="rId4" Type="http://schemas.openxmlformats.org/officeDocument/2006/relationships/image" Target="../media/image91.png"/></Relationships>
</file>

<file path=ppt/slides/_rels/slide5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7.xml"/><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5.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5.xml"/></Relationships>
</file>

<file path=ppt/slides/_rels/slide7.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g"/><Relationship Id="rId7"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115.xml"/><Relationship Id="rId6" Type="http://schemas.openxmlformats.org/officeDocument/2006/relationships/image" Target="../media/image27.jpeg"/><Relationship Id="rId5" Type="http://schemas.openxmlformats.org/officeDocument/2006/relationships/image" Target="../media/image26.jpeg"/><Relationship Id="rId10" Type="http://schemas.openxmlformats.org/officeDocument/2006/relationships/image" Target="../media/image31.png"/><Relationship Id="rId4" Type="http://schemas.openxmlformats.org/officeDocument/2006/relationships/image" Target="../media/image25.jpeg"/><Relationship Id="rId9" Type="http://schemas.openxmlformats.org/officeDocument/2006/relationships/image" Target="../media/image30.jpeg"/></Relationships>
</file>

<file path=ppt/slides/_rels/slide8.xml.rels><?xml version="1.0" encoding="UTF-8" standalone="yes"?>
<Relationships xmlns="http://schemas.openxmlformats.org/package/2006/relationships"><Relationship Id="rId8" Type="http://schemas.openxmlformats.org/officeDocument/2006/relationships/hyperlink" Target="https://www.en.hum.aau.dk/" TargetMode="External"/><Relationship Id="rId13" Type="http://schemas.openxmlformats.org/officeDocument/2006/relationships/hyperlink" Target="https://www.en.tech.aau.dk/" TargetMode="External"/><Relationship Id="rId3" Type="http://schemas.openxmlformats.org/officeDocument/2006/relationships/hyperlink" Target="https://www.medicine.aau.dk/" TargetMode="External"/><Relationship Id="rId7" Type="http://schemas.openxmlformats.org/officeDocument/2006/relationships/hyperlink" Target="https://www.en.engineering.aau.dk/" TargetMode="External"/><Relationship Id="rId12" Type="http://schemas.openxmlformats.org/officeDocument/2006/relationships/hyperlink" Target="https://vbn.aau.dk/en/persons/126904" TargetMode="External"/><Relationship Id="rId17" Type="http://schemas.openxmlformats.org/officeDocument/2006/relationships/hyperlink" Target="https://www.law.aau.dk/" TargetMode="External"/><Relationship Id="rId2" Type="http://schemas.openxmlformats.org/officeDocument/2006/relationships/notesSlide" Target="../notesSlides/notesSlide8.xml"/><Relationship Id="rId16" Type="http://schemas.openxmlformats.org/officeDocument/2006/relationships/hyperlink" Target="https://www.en.aau.dk/about-aau/organisation-management/administration/" TargetMode="External"/><Relationship Id="rId1" Type="http://schemas.openxmlformats.org/officeDocument/2006/relationships/slideLayout" Target="../slideLayouts/slideLayout134.xml"/><Relationship Id="rId6" Type="http://schemas.openxmlformats.org/officeDocument/2006/relationships/hyperlink" Target="https://vbn.aau.dk/da/persons/149455" TargetMode="External"/><Relationship Id="rId11" Type="http://schemas.openxmlformats.org/officeDocument/2006/relationships/hyperlink" Target="https://vbn.aau.dk/en/persons/110440" TargetMode="External"/><Relationship Id="rId5" Type="http://schemas.openxmlformats.org/officeDocument/2006/relationships/hyperlink" Target="https://vbn.aau.dk/en/persons/109424" TargetMode="External"/><Relationship Id="rId15" Type="http://schemas.openxmlformats.org/officeDocument/2006/relationships/hyperlink" Target="https://vbn.aau.dk/en/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vbn.aau.dk/en/persons/107549" TargetMode="External"/><Relationship Id="rId9" Type="http://schemas.openxmlformats.org/officeDocument/2006/relationships/hyperlink" Target="https://vbn.aau.dk/en/persons/138299" TargetMode="External"/><Relationship Id="rId14" Type="http://schemas.openxmlformats.org/officeDocument/2006/relationships/hyperlink" Target="https://www.en.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rtlCol="0"/>
          <a:lstStyle/>
          <a:p>
            <a:pPr rtl="0"/>
            <a:endParaRPr lang="da-DK" dirty="0"/>
          </a:p>
        </p:txBody>
      </p:sp>
      <p:sp>
        <p:nvSpPr>
          <p:cNvPr id="7" name="Pladsholder til tekst 6"/>
          <p:cNvSpPr>
            <a:spLocks noGrp="1"/>
          </p:cNvSpPr>
          <p:nvPr>
            <p:ph type="body" sz="quarter" idx="12"/>
          </p:nvPr>
        </p:nvSpPr>
        <p:spPr/>
        <p:txBody>
          <a:bodyPr rtlCol="0"/>
          <a:lstStyle/>
          <a:p>
            <a:pPr rtl="0"/>
            <a:endParaRPr lang="da-DK"/>
          </a:p>
        </p:txBody>
      </p:sp>
      <p:pic>
        <p:nvPicPr>
          <p:cNvPr id="2" name="Billed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rtlCol="0"/>
          <a:lstStyle/>
          <a:p>
            <a:pPr rtl="0"/>
            <a:r>
              <a:rPr lang="en-gb"/>
              <a:t>KEY FIGURES FOR THE FACULTIES</a:t>
            </a:r>
            <a:endParaRPr lang="da-DK" dirty="0"/>
          </a:p>
        </p:txBody>
      </p:sp>
      <p:graphicFrame>
        <p:nvGraphicFramePr>
          <p:cNvPr id="5" name="Tabel 4"/>
          <p:cNvGraphicFramePr>
            <a:graphicFrameLocks noGrp="1"/>
          </p:cNvGraphicFramePr>
          <p:nvPr/>
        </p:nvGraphicFramePr>
        <p:xfrm>
          <a:off x="1416000" y="1999701"/>
          <a:ext cx="9360000" cy="3937194"/>
        </p:xfrm>
        <a:graphic>
          <a:graphicData uri="http://schemas.openxmlformats.org/drawingml/2006/table">
            <a:tbl>
              <a:tblPr firstRow="1" bandRow="1">
                <a:tableStyleId>{5940675A-B579-460E-94D1-54222C63F5DA}</a:tableStyleId>
              </a:tblPr>
              <a:tblGrid>
                <a:gridCol w="2340000">
                  <a:extLst>
                    <a:ext uri="{9D8B030D-6E8A-4147-A177-3AD203B41FA5}">
                      <a16:colId xmlns:a16="http://schemas.microsoft.com/office/drawing/2014/main" val="1506603307"/>
                    </a:ext>
                  </a:extLst>
                </a:gridCol>
                <a:gridCol w="2340000">
                  <a:extLst>
                    <a:ext uri="{9D8B030D-6E8A-4147-A177-3AD203B41FA5}">
                      <a16:colId xmlns:a16="http://schemas.microsoft.com/office/drawing/2014/main" val="1153640191"/>
                    </a:ext>
                  </a:extLst>
                </a:gridCol>
                <a:gridCol w="2340000">
                  <a:extLst>
                    <a:ext uri="{9D8B030D-6E8A-4147-A177-3AD203B41FA5}">
                      <a16:colId xmlns:a16="http://schemas.microsoft.com/office/drawing/2014/main" val="333679416"/>
                    </a:ext>
                  </a:extLst>
                </a:gridCol>
                <a:gridCol w="2340000">
                  <a:extLst>
                    <a:ext uri="{9D8B030D-6E8A-4147-A177-3AD203B41FA5}">
                      <a16:colId xmlns:a16="http://schemas.microsoft.com/office/drawing/2014/main" val="2961948022"/>
                    </a:ext>
                  </a:extLst>
                </a:gridCol>
              </a:tblGrid>
              <a:tr h="656169">
                <a:tc>
                  <a:txBody>
                    <a:bodyPr/>
                    <a:lstStyle/>
                    <a:p>
                      <a:pPr rtl="0"/>
                      <a:r>
                        <a:rPr lang="en-gb" sz="1800" b="1" spc="0" dirty="0"/>
                        <a:t>SOCIAL SCIENCES &amp; HUMANITIES</a:t>
                      </a:r>
                      <a:endParaRPr lang="da-DK" sz="1800" b="1"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MEDICINE</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TECH</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ENGINEERING</a:t>
                      </a:r>
                      <a:endParaRPr lang="da-DK" sz="1800" b="1"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pPr rtl="0"/>
                      <a:r>
                        <a:rPr lang="en-gb" sz="1800" b="1" kern="1200" spc="0" dirty="0">
                          <a:solidFill>
                            <a:srgbClr val="99CCFF"/>
                          </a:solidFill>
                          <a:latin typeface="+mn-lt"/>
                          <a:ea typeface="+mn-ea"/>
                          <a:cs typeface="+mn-cs"/>
                        </a:rPr>
                        <a:t>6</a:t>
                      </a:r>
                      <a:r>
                        <a:rPr lang="en-gb" sz="1800" spc="0" dirty="0"/>
                        <a:t> departments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5</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pPr rtl="0"/>
                      <a:r>
                        <a:rPr lang="en-GB" sz="1800" b="1" kern="1200" spc="0" dirty="0">
                          <a:solidFill>
                            <a:srgbClr val="99CCFF"/>
                          </a:solidFill>
                          <a:latin typeface="+mn-lt"/>
                          <a:ea typeface="+mn-ea"/>
                          <a:cs typeface="+mn-cs"/>
                        </a:rPr>
                        <a:t>10,856</a:t>
                      </a:r>
                      <a:r>
                        <a:rPr lang="en-gb" sz="1800" spc="0" dirty="0">
                          <a:solidFill>
                            <a:srgbClr val="FF0000"/>
                          </a:solidFill>
                        </a:rPr>
                        <a:t> </a:t>
                      </a:r>
                      <a:r>
                        <a:rPr lang="en-gb" sz="1800" spc="0" dirty="0"/>
                        <a:t>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1,985</a:t>
                      </a:r>
                      <a:r>
                        <a:rPr lang="en-gb" sz="1800" b="1" kern="1200" spc="0" dirty="0">
                          <a:solidFill>
                            <a:srgbClr val="99CCFF"/>
                          </a:solidFill>
                          <a:latin typeface="+mn-lt"/>
                          <a:ea typeface="+mn-ea"/>
                          <a:cs typeface="+mn-cs"/>
                        </a:rPr>
                        <a:t>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4,394</a:t>
                      </a:r>
                      <a:r>
                        <a:rPr lang="en-gb" sz="1800" b="1" kern="1200" spc="0" dirty="0">
                          <a:solidFill>
                            <a:srgbClr val="99CCFF"/>
                          </a:solidFill>
                          <a:latin typeface="+mn-lt"/>
                          <a:ea typeface="+mn-ea"/>
                          <a:cs typeface="+mn-cs"/>
                        </a:rPr>
                        <a:t>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3,217</a:t>
                      </a:r>
                      <a:r>
                        <a:rPr lang="en-gb" sz="1800" b="1" kern="1200" spc="0" dirty="0">
                          <a:solidFill>
                            <a:srgbClr val="99CCFF"/>
                          </a:solidFill>
                          <a:latin typeface="+mn-lt"/>
                          <a:ea typeface="+mn-ea"/>
                          <a:cs typeface="+mn-cs"/>
                        </a:rPr>
                        <a:t>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pPr rtl="0"/>
                      <a:r>
                        <a:rPr lang="en-gb" sz="1800" b="1" kern="1200" spc="0" dirty="0">
                          <a:solidFill>
                            <a:srgbClr val="99CCFF"/>
                          </a:solidFill>
                          <a:latin typeface="+mn-lt"/>
                          <a:ea typeface="+mn-ea"/>
                          <a:cs typeface="+mn-cs"/>
                        </a:rPr>
                        <a:t>114 </a:t>
                      </a:r>
                      <a:r>
                        <a:rPr lang="en-gb" sz="1800" spc="0" dirty="0"/>
                        <a:t> PhD 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226 </a:t>
                      </a:r>
                      <a:r>
                        <a:rPr lang="en-gb" sz="1800" spc="0" dirty="0"/>
                        <a:t>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215</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294</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pPr rtl="0"/>
                      <a:r>
                        <a:rPr lang="en-gb" sz="1800" b="1" kern="1200" spc="0" dirty="0">
                          <a:solidFill>
                            <a:srgbClr val="99CCFF"/>
                          </a:solidFill>
                          <a:latin typeface="+mn-lt"/>
                          <a:ea typeface="+mn-ea"/>
                          <a:cs typeface="+mn-cs"/>
                        </a:rPr>
                        <a:t>808 </a:t>
                      </a:r>
                      <a:r>
                        <a:rPr lang="en-gb" sz="1800" spc="0" dirty="0"/>
                        <a:t>FTEs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326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698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857 </a:t>
                      </a:r>
                      <a:r>
                        <a:rPr lang="en-gb" sz="1800" spc="0" dirty="0"/>
                        <a:t>FTEs</a:t>
                      </a:r>
                      <a:endParaRPr lang="da-DK" sz="1800" spc="0" dirty="0"/>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rtl="0"/>
                      <a:r>
                        <a:rPr lang="en-gb" sz="1800" spc="0" dirty="0"/>
                        <a:t>DKK </a:t>
                      </a:r>
                      <a:r>
                        <a:rPr lang="en-gb" sz="1800" b="1" kern="1200" spc="0" dirty="0">
                          <a:solidFill>
                            <a:srgbClr val="99CCFF"/>
                          </a:solidFill>
                          <a:latin typeface="+mn-lt"/>
                          <a:ea typeface="+mn-ea"/>
                          <a:cs typeface="+mn-cs"/>
                        </a:rPr>
                        <a:t>920 </a:t>
                      </a:r>
                      <a:r>
                        <a:rPr lang="en-gb" sz="1800" spc="0" dirty="0"/>
                        <a:t>mill. </a:t>
                      </a:r>
                      <a:r>
                        <a:rPr lang="en-gb" sz="900" spc="0" dirty="0"/>
                        <a:t>(revenue)</a:t>
                      </a:r>
                      <a:endParaRPr lang="da-DK" sz="9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427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846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1,015 </a:t>
                      </a:r>
                      <a:r>
                        <a:rPr lang="en-gb" sz="1800" spc="0" dirty="0"/>
                        <a:t>mill. </a:t>
                      </a:r>
                      <a:r>
                        <a:rPr lang="en-gb" sz="900" spc="0" dirty="0"/>
                        <a:t>(revenue)</a:t>
                      </a:r>
                    </a:p>
                    <a:p>
                      <a:pPr rtl="0"/>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41071537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mand, sport&#10;&#10;Automatisk genereret beskrivelse">
            <a:extLst>
              <a:ext uri="{FF2B5EF4-FFF2-40B4-BE49-F238E27FC236}">
                <a16:creationId xmlns:a16="http://schemas.microsoft.com/office/drawing/2014/main" id="{BDB5098B-28E9-454A-9994-32D724D038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2" name="Pladsholder til slidenummer 1"/>
          <p:cNvSpPr>
            <a:spLocks noGrp="1"/>
          </p:cNvSpPr>
          <p:nvPr>
            <p:ph type="sldNum" sz="quarter" idx="10"/>
          </p:nvPr>
        </p:nvSpPr>
        <p:spPr>
          <a:xfrm>
            <a:off x="11339887" y="593223"/>
            <a:ext cx="571468" cy="227164"/>
          </a:xfrm>
        </p:spPr>
        <p:txBody>
          <a:bodyPr rtlCol="0">
            <a:normAutofit/>
          </a:bodyPr>
          <a:lstStyle/>
          <a:p>
            <a:pPr>
              <a:lnSpc>
                <a:spcPct val="90000"/>
              </a:lnSpc>
              <a:spcAft>
                <a:spcPts val="600"/>
              </a:spcAft>
            </a:pPr>
            <a:fld id="{D8D877B3-D348-4611-9BDB-C5374591D951}" type="slidenum">
              <a:rPr lang="en-US" sz="900" smtClean="0"/>
              <a:pPr>
                <a:lnSpc>
                  <a:spcPct val="90000"/>
                </a:lnSpc>
                <a:spcAft>
                  <a:spcPts val="600"/>
                </a:spcAft>
              </a:pPr>
              <a:t>11</a:t>
            </a:fld>
            <a:endParaRPr lang="en-US" sz="900"/>
          </a:p>
        </p:txBody>
      </p:sp>
      <p:sp>
        <p:nvSpPr>
          <p:cNvPr id="3" name="Titel 2"/>
          <p:cNvSpPr>
            <a:spLocks noGrp="1"/>
          </p:cNvSpPr>
          <p:nvPr>
            <p:ph type="title"/>
          </p:nvPr>
        </p:nvSpPr>
        <p:spPr>
          <a:xfrm>
            <a:off x="587374" y="359273"/>
            <a:ext cx="6033862" cy="1621619"/>
          </a:xfrm>
        </p:spPr>
        <p:txBody>
          <a:bodyPr vert="horz" lIns="0" tIns="192024" rIns="0" bIns="0" rtlCol="0" anchor="t" anchorCtr="0">
            <a:normAutofit/>
          </a:bodyPr>
          <a:lstStyle/>
          <a:p>
            <a:pPr>
              <a:lnSpc>
                <a:spcPct val="90000"/>
              </a:lnSpc>
            </a:pPr>
            <a:r>
              <a:rPr lang="en-US" b="1" kern="1200" spc="300" baseline="0" dirty="0">
                <a:latin typeface="+mn-lt"/>
                <a:ea typeface="+mj-ea"/>
                <a:cs typeface="+mj-cs"/>
              </a:rPr>
              <a:t>AAU – KNOWLEDGE FOR THE WORLD</a:t>
            </a:r>
          </a:p>
        </p:txBody>
      </p:sp>
      <p:sp>
        <p:nvSpPr>
          <p:cNvPr id="4" name="Tekstfelt 3"/>
          <p:cNvSpPr txBox="1"/>
          <p:nvPr/>
        </p:nvSpPr>
        <p:spPr>
          <a:xfrm>
            <a:off x="587375" y="2143359"/>
            <a:ext cx="6091011" cy="3752115"/>
          </a:xfrm>
          <a:prstGeom prst="rect">
            <a:avLst/>
          </a:prstGeom>
        </p:spPr>
        <p:txBody>
          <a:bodyPr vert="horz" lIns="0" tIns="45720" rIns="0" bIns="45720" rtlCol="0">
            <a:normAutofit/>
          </a:bodyPr>
          <a:lstStyle/>
          <a:p>
            <a:pPr marL="285750" indent="-285750" defTabSz="914318">
              <a:lnSpc>
                <a:spcPct val="90000"/>
              </a:lnSpc>
              <a:spcBef>
                <a:spcPts val="600"/>
              </a:spcBef>
              <a:buBlip>
                <a:blip r:embed="rId4"/>
              </a:buBlip>
            </a:pPr>
            <a:r>
              <a:rPr lang="en-US" sz="1600" dirty="0"/>
              <a:t>All degree </a:t>
            </a:r>
            <a:r>
              <a:rPr lang="en-US" sz="1600" dirty="0" err="1"/>
              <a:t>programmes</a:t>
            </a:r>
            <a:r>
              <a:rPr lang="en-US" sz="1600" dirty="0"/>
              <a:t> and research activities at Aalborg University are </a:t>
            </a:r>
            <a:r>
              <a:rPr lang="en-US" sz="1600" b="1" dirty="0"/>
              <a:t>problem and project-based</a:t>
            </a:r>
            <a:r>
              <a:rPr lang="en-US" sz="1600" dirty="0"/>
              <a:t> and have an </a:t>
            </a:r>
            <a:r>
              <a:rPr lang="en-US" sz="1600" b="1" dirty="0"/>
              <a:t>interdisciplinary</a:t>
            </a:r>
            <a:r>
              <a:rPr lang="en-US" sz="1600" dirty="0"/>
              <a:t> focus. </a:t>
            </a:r>
          </a:p>
          <a:p>
            <a:pPr marL="285750" indent="-285750" defTabSz="914318">
              <a:lnSpc>
                <a:spcPct val="90000"/>
              </a:lnSpc>
              <a:spcBef>
                <a:spcPts val="600"/>
              </a:spcBef>
              <a:buBlip>
                <a:blip r:embed="rId4"/>
              </a:buBlip>
            </a:pPr>
            <a:endParaRPr lang="en-US" sz="1600" dirty="0"/>
          </a:p>
          <a:p>
            <a:pPr marL="285750" indent="-285750" defTabSz="914318">
              <a:lnSpc>
                <a:spcPct val="90000"/>
              </a:lnSpc>
              <a:spcBef>
                <a:spcPts val="600"/>
              </a:spcBef>
              <a:buBlip>
                <a:blip r:embed="rId4"/>
              </a:buBlip>
            </a:pPr>
            <a:r>
              <a:rPr lang="en-US" sz="1600" dirty="0"/>
              <a:t>Through strong interplay between staff and students and intense </a:t>
            </a:r>
            <a:r>
              <a:rPr lang="en-US" sz="1600" b="1" dirty="0"/>
              <a:t>collaboration</a:t>
            </a:r>
            <a:r>
              <a:rPr lang="en-US" sz="1600" dirty="0"/>
              <a:t> with public and private sectors, we offer degree </a:t>
            </a:r>
            <a:r>
              <a:rPr lang="en-US" sz="1600" dirty="0" err="1"/>
              <a:t>programmes</a:t>
            </a:r>
            <a:r>
              <a:rPr lang="en-US" sz="1600" dirty="0"/>
              <a:t> with a real-world approach and provide </a:t>
            </a:r>
            <a:r>
              <a:rPr lang="en-US" sz="1600" b="1" dirty="0"/>
              <a:t>world-class research</a:t>
            </a:r>
            <a:r>
              <a:rPr lang="en-US" sz="1600" dirty="0"/>
              <a:t>.</a:t>
            </a:r>
          </a:p>
          <a:p>
            <a:pPr defTabSz="914318">
              <a:lnSpc>
                <a:spcPct val="90000"/>
              </a:lnSpc>
              <a:spcBef>
                <a:spcPts val="600"/>
              </a:spcBef>
            </a:pPr>
            <a:r>
              <a:rPr lang="en-US" sz="1600" dirty="0"/>
              <a:t> </a:t>
            </a:r>
          </a:p>
          <a:p>
            <a:pPr marL="285750" indent="-285750" defTabSz="914318">
              <a:lnSpc>
                <a:spcPct val="90000"/>
              </a:lnSpc>
              <a:spcBef>
                <a:spcPts val="600"/>
              </a:spcBef>
              <a:buBlip>
                <a:blip r:embed="rId4"/>
              </a:buBlip>
            </a:pPr>
            <a:r>
              <a:rPr lang="en-US" sz="1600" dirty="0"/>
              <a:t>This results in new insights, new solutions to societal challenges and </a:t>
            </a:r>
            <a:r>
              <a:rPr lang="en-US" sz="1600" b="1" dirty="0"/>
              <a:t>knowledge that changes the world</a:t>
            </a:r>
            <a:r>
              <a:rPr lang="en-US" sz="1600" dirty="0"/>
              <a:t>. </a:t>
            </a:r>
          </a:p>
        </p:txBody>
      </p:sp>
    </p:spTree>
    <p:extLst>
      <p:ext uri="{BB962C8B-B14F-4D97-AF65-F5344CB8AC3E}">
        <p14:creationId xmlns:p14="http://schemas.microsoft.com/office/powerpoint/2010/main" val="3477856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rtlCol="0"/>
          <a:lstStyle/>
          <a:p>
            <a:pPr rtl="0"/>
            <a:r>
              <a:rPr lang="en-gb" dirty="0"/>
              <a:t>THE AAU APPROACH</a:t>
            </a:r>
            <a:br>
              <a:rPr lang="da-DK" dirty="0"/>
            </a:br>
            <a:r>
              <a:rPr lang="en-gb" sz="2000" dirty="0"/>
              <a:t>SYNERGY BETWEEN AAU'S CORE ACTIVITIES</a:t>
            </a:r>
            <a:endParaRPr lang="da-DK" sz="2000" dirty="0"/>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9" name="Rektangel 8"/>
          <p:cNvSpPr/>
          <p:nvPr/>
        </p:nvSpPr>
        <p:spPr>
          <a:xfrm>
            <a:off x="5151141" y="2510744"/>
            <a:ext cx="1402948"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RESEARCH</a:t>
            </a:r>
            <a:endParaRPr lang="da-DK" sz="1600" dirty="0"/>
          </a:p>
        </p:txBody>
      </p:sp>
      <p:sp>
        <p:nvSpPr>
          <p:cNvPr id="10" name="Rektangel 9"/>
          <p:cNvSpPr/>
          <p:nvPr/>
        </p:nvSpPr>
        <p:spPr>
          <a:xfrm>
            <a:off x="5539068" y="3780979"/>
            <a:ext cx="627095" cy="338554"/>
          </a:xfrm>
          <a:prstGeom prst="rect">
            <a:avLst/>
          </a:prstGeom>
        </p:spPr>
        <p:txBody>
          <a:bodyPr wrap="none" rtlCol="0">
            <a:spAutoFit/>
          </a:bodyPr>
          <a:lstStyle/>
          <a:p>
            <a:pPr lvl="0" rtl="0"/>
            <a:r>
              <a:rPr lang="en-gb" sz="1600" b="1">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EDUCATION</a:t>
            </a:r>
            <a:endParaRPr lang="da-DK" sz="1600" dirty="0"/>
          </a:p>
        </p:txBody>
      </p:sp>
      <p:sp>
        <p:nvSpPr>
          <p:cNvPr id="12" name="Rektangel 11"/>
          <p:cNvSpPr/>
          <p:nvPr/>
        </p:nvSpPr>
        <p:spPr>
          <a:xfrm>
            <a:off x="6345168" y="4244198"/>
            <a:ext cx="1430135"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17" name="Rektangel 16"/>
          <p:cNvSpPr/>
          <p:nvPr/>
        </p:nvSpPr>
        <p:spPr>
          <a:xfrm>
            <a:off x="8650188" y="2547282"/>
            <a:ext cx="2516221" cy="1077218"/>
          </a:xfrm>
          <a:prstGeom prst="rect">
            <a:avLst/>
          </a:prstGeom>
        </p:spPr>
        <p:txBody>
          <a:bodyPr wrap="square" rtlCol="0">
            <a:spAutoFit/>
          </a:bodyPr>
          <a:lstStyle/>
          <a:p>
            <a:pPr rtl="0"/>
            <a:r>
              <a:rPr lang="en-gb" sz="1600">
                <a:latin typeface="Arial" panose="020B0604020202020204" pitchFamily="34" charset="0"/>
                <a:cs typeface="Arial" panose="020B0604020202020204" pitchFamily="34" charset="0"/>
              </a:rPr>
              <a:t>Developing new knowledge of relevance to the challenges of society</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Developing new solutions across disciplines – and as co-creation between students, researchers and the wider world</a:t>
            </a:r>
          </a:p>
        </p:txBody>
      </p:sp>
      <p:cxnSp>
        <p:nvCxnSpPr>
          <p:cNvPr id="25" name="Straight Connector 20"/>
          <p:cNvCxnSpPr/>
          <p:nvPr/>
        </p:nvCxnSpPr>
        <p:spPr>
          <a:xfrm flipH="1">
            <a:off x="2225711" y="4413475"/>
            <a:ext cx="1269499"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6" name="Rektangel 25"/>
          <p:cNvSpPr/>
          <p:nvPr/>
        </p:nvSpPr>
        <p:spPr>
          <a:xfrm>
            <a:off x="1162473" y="2551843"/>
            <a:ext cx="2719965" cy="1077218"/>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Degree programmes based on the educational model Problem-Based Learning (PBL)</a:t>
            </a:r>
          </a:p>
        </p:txBody>
      </p:sp>
      <p:cxnSp>
        <p:nvCxnSpPr>
          <p:cNvPr id="28" name="Straight Connector 20"/>
          <p:cNvCxnSpPr/>
          <p:nvPr/>
        </p:nvCxnSpPr>
        <p:spPr>
          <a:xfrm flipH="1" flipV="1">
            <a:off x="2223766" y="3660823"/>
            <a:ext cx="1" cy="75441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rtl="0"/>
            <a:endParaRPr lang="en-US" sz="4400" dirty="0"/>
          </a:p>
        </p:txBody>
      </p:sp>
    </p:spTree>
    <p:extLst>
      <p:ext uri="{BB962C8B-B14F-4D97-AF65-F5344CB8AC3E}">
        <p14:creationId xmlns:p14="http://schemas.microsoft.com/office/powerpoint/2010/main" val="9234898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en-gb" dirty="0"/>
              <a:t>STUDENTS AT AAU</a:t>
            </a:r>
            <a:endParaRPr lang="da-DK" dirty="0"/>
          </a:p>
        </p:txBody>
      </p:sp>
    </p:spTree>
    <p:extLst>
      <p:ext uri="{BB962C8B-B14F-4D97-AF65-F5344CB8AC3E}">
        <p14:creationId xmlns:p14="http://schemas.microsoft.com/office/powerpoint/2010/main" val="21720585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ladsholder til billede 1"/>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4" name="Titel 3"/>
          <p:cNvSpPr>
            <a:spLocks noGrp="1"/>
          </p:cNvSpPr>
          <p:nvPr>
            <p:ph type="title"/>
          </p:nvPr>
        </p:nvSpPr>
        <p:spPr>
          <a:xfrm>
            <a:off x="587374" y="359273"/>
            <a:ext cx="6851394" cy="1621619"/>
          </a:xfrm>
        </p:spPr>
        <p:txBody>
          <a:bodyPr/>
          <a:lstStyle/>
          <a:p>
            <a:r>
              <a:rPr lang="en-US" sz="2800" dirty="0"/>
              <a:t>EUROPE’S BEST ENGINEERING PROGRAMMES </a:t>
            </a:r>
            <a:r>
              <a:rPr lang="da-DK" sz="2800" dirty="0"/>
              <a:t>AND THE </a:t>
            </a:r>
            <a:br>
              <a:rPr lang="da-DK" sz="2800" dirty="0"/>
            </a:br>
            <a:r>
              <a:rPr lang="da-DK" sz="2800" dirty="0"/>
              <a:t>FOURTH BEST IN THE WORLD</a:t>
            </a:r>
          </a:p>
        </p:txBody>
      </p:sp>
      <p:sp>
        <p:nvSpPr>
          <p:cNvPr id="6" name="Pladsholder til tekst 5"/>
          <p:cNvSpPr>
            <a:spLocks noGrp="1"/>
          </p:cNvSpPr>
          <p:nvPr>
            <p:ph type="body" sz="quarter" idx="12"/>
          </p:nvPr>
        </p:nvSpPr>
        <p:spPr>
          <a:xfrm>
            <a:off x="587375" y="2209861"/>
            <a:ext cx="4991389" cy="3752115"/>
          </a:xfrm>
        </p:spPr>
        <p:txBody>
          <a:bodyPr/>
          <a:lstStyle/>
          <a:p>
            <a:pPr marL="0" indent="0">
              <a:buNone/>
            </a:pPr>
            <a:r>
              <a:rPr lang="en-US" dirty="0"/>
              <a:t>According to MIT and 50 global thought leaders. </a:t>
            </a:r>
            <a:br>
              <a:rPr lang="en-US" dirty="0"/>
            </a:br>
            <a:r>
              <a:rPr lang="en-US" dirty="0"/>
              <a:t>AAU is surpassed by only three American universities.</a:t>
            </a:r>
          </a:p>
          <a:p>
            <a:endParaRPr lang="da-DK" dirty="0"/>
          </a:p>
          <a:p>
            <a:pPr marL="0" indent="0">
              <a:buNone/>
            </a:pPr>
            <a:r>
              <a:rPr lang="da-DK" b="1" dirty="0"/>
              <a:t>TOP 5:</a:t>
            </a:r>
          </a:p>
          <a:p>
            <a:pPr marL="0" indent="0">
              <a:buNone/>
            </a:pPr>
            <a:r>
              <a:rPr lang="en-US" b="1" dirty="0"/>
              <a:t>1. </a:t>
            </a:r>
            <a:r>
              <a:rPr lang="en-US" dirty="0"/>
              <a:t>Olin College of Engineering (US)</a:t>
            </a:r>
          </a:p>
          <a:p>
            <a:pPr marL="0" indent="0">
              <a:buNone/>
            </a:pPr>
            <a:r>
              <a:rPr lang="en-US" b="1" dirty="0"/>
              <a:t>2. </a:t>
            </a:r>
            <a:r>
              <a:rPr lang="en-US" dirty="0"/>
              <a:t>Massachusetts Institute of Technology (MIT) (US)</a:t>
            </a:r>
          </a:p>
          <a:p>
            <a:pPr marL="0" indent="0">
              <a:buNone/>
            </a:pPr>
            <a:r>
              <a:rPr lang="da-DK" b="1" dirty="0"/>
              <a:t>3</a:t>
            </a:r>
            <a:r>
              <a:rPr lang="da-DK" dirty="0"/>
              <a:t>. Stanford University (US)</a:t>
            </a:r>
          </a:p>
          <a:p>
            <a:pPr marL="0" indent="0">
              <a:buNone/>
            </a:pPr>
            <a:r>
              <a:rPr lang="da-DK" b="1" dirty="0"/>
              <a:t>4. Aalborg University - AAU (DK)</a:t>
            </a:r>
            <a:endParaRPr lang="da-DK" dirty="0"/>
          </a:p>
          <a:p>
            <a:pPr marL="0" indent="0">
              <a:buNone/>
            </a:pPr>
            <a:r>
              <a:rPr lang="en-US" b="1" dirty="0"/>
              <a:t>5. </a:t>
            </a:r>
            <a:r>
              <a:rPr lang="en-US" dirty="0"/>
              <a:t>Delft University of Technology (NL)</a:t>
            </a:r>
          </a:p>
          <a:p>
            <a:pPr marL="0" indent="0">
              <a:buNone/>
            </a:pPr>
            <a:endParaRPr lang="da-DK" dirty="0"/>
          </a:p>
        </p:txBody>
      </p:sp>
    </p:spTree>
    <p:extLst>
      <p:ext uri="{BB962C8B-B14F-4D97-AF65-F5344CB8AC3E}">
        <p14:creationId xmlns:p14="http://schemas.microsoft.com/office/powerpoint/2010/main" val="1255674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9A046276-9960-0222-0743-D050E3638487}"/>
              </a:ext>
            </a:extLst>
          </p:cNvPr>
          <p:cNvGraphicFramePr/>
          <p:nvPr>
            <p:extLst>
              <p:ext uri="{D42A27DB-BD31-4B8C-83A1-F6EECF244321}">
                <p14:modId xmlns:p14="http://schemas.microsoft.com/office/powerpoint/2010/main" val="2393635345"/>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Professional bachelor and bachelor programmes</a:t>
            </a:r>
          </a:p>
          <a:p>
            <a:pPr>
              <a:lnSpc>
                <a:spcPct val="100000"/>
              </a:lnSpc>
            </a:pPr>
            <a:endParaRPr lang="da-DK" b="1" dirty="0">
              <a:latin typeface="Arial" panose="020B0604020202020204" pitchFamily="34" charset="0"/>
              <a:cs typeface="Arial" panose="020B0604020202020204" pitchFamily="34" charset="0"/>
            </a:endParaRPr>
          </a:p>
          <a:p>
            <a:pPr>
              <a:lnSpc>
                <a:spcPct val="100000"/>
              </a:lnSpc>
            </a:pPr>
            <a:r>
              <a:rPr lang="da-DK" b="1" dirty="0">
                <a:latin typeface="Arial" panose="020B0604020202020204" pitchFamily="34" charset="0"/>
                <a:cs typeface="Arial" panose="020B0604020202020204" pitchFamily="34" charset="0"/>
              </a:rPr>
              <a:t>105 master programmes</a:t>
            </a:r>
            <a:endParaRPr lang="da-DK" dirty="0"/>
          </a:p>
        </p:txBody>
      </p:sp>
      <p:sp>
        <p:nvSpPr>
          <p:cNvPr id="2" name="Pladsholder til slidenummer 1"/>
          <p:cNvSpPr>
            <a:spLocks noGrp="1"/>
          </p:cNvSpPr>
          <p:nvPr>
            <p:ph type="sldNum" sz="quarter" idx="10"/>
          </p:nvPr>
        </p:nvSpPr>
        <p:spPr>
          <a:xfrm>
            <a:off x="11339887" y="593223"/>
            <a:ext cx="571468" cy="227164"/>
          </a:xfrm>
          <a:prstGeom prst="rect">
            <a:avLst/>
          </a:prstGeom>
          <a:noFill/>
        </p:spPr>
        <p:txBody>
          <a:bodyPr vert="horz" lIns="0" tIns="0" rIns="0" bIns="0" rtlCol="0" anchor="ctr"/>
          <a:lstStyle>
            <a:defPPr>
              <a:defRPr lang="en-US"/>
            </a:defPPr>
            <a:lvl1pPr marL="0" algn="r" defTabSz="914330" rtl="0" eaLnBrk="1" latinLnBrk="0" hangingPunct="1">
              <a:defRPr sz="1000" b="1" i="0" kern="1200">
                <a:solidFill>
                  <a:schemeClr val="bg1">
                    <a:alpha val="70000"/>
                  </a:schemeClr>
                </a:solidFill>
                <a:latin typeface="+mn-lt"/>
                <a:ea typeface="Montserrat Medium" charset="0"/>
                <a:cs typeface="Montserrat Medium" charset="0"/>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STUDENTS</a:t>
            </a:r>
            <a:br>
              <a:rPr lang="da-DK" dirty="0"/>
            </a:br>
            <a:r>
              <a:rPr lang="da-DK" sz="1600" b="0" dirty="0"/>
              <a:t>ADMISSIONS TO BACHELOR AND MASTER PROGRAMMES 2014-23 (bachelor and master admissions)</a:t>
            </a:r>
          </a:p>
        </p:txBody>
      </p:sp>
    </p:spTree>
    <p:extLst>
      <p:ext uri="{BB962C8B-B14F-4D97-AF65-F5344CB8AC3E}">
        <p14:creationId xmlns:p14="http://schemas.microsoft.com/office/powerpoint/2010/main" val="2644409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FFC285A2-A30B-4C15-BF28-8E4899C06E74}"/>
              </a:ext>
            </a:extLst>
          </p:cNvPr>
          <p:cNvSpPr>
            <a:spLocks noGrp="1"/>
          </p:cNvSpPr>
          <p:nvPr>
            <p:ph type="title"/>
          </p:nvPr>
        </p:nvSpPr>
        <p:spPr>
          <a:xfrm>
            <a:off x="587374" y="359273"/>
            <a:ext cx="9003666" cy="1621619"/>
          </a:xfrm>
        </p:spPr>
        <p:txBody>
          <a:bodyPr/>
          <a:lstStyle/>
          <a:p>
            <a:r>
              <a:rPr lang="en-US">
                <a:solidFill>
                  <a:srgbClr val="002060"/>
                </a:solidFill>
              </a:rPr>
              <a:t>PROGRAMMES</a:t>
            </a:r>
            <a:endParaRPr lang="en-US" dirty="0"/>
          </a:p>
        </p:txBody>
      </p:sp>
      <p:pic>
        <p:nvPicPr>
          <p:cNvPr id="27" name="Billede 26">
            <a:extLst>
              <a:ext uri="{FF2B5EF4-FFF2-40B4-BE49-F238E27FC236}">
                <a16:creationId xmlns:a16="http://schemas.microsoft.com/office/drawing/2014/main" id="{E340AE6C-B0E3-4156-96F3-1A7387DB8B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585612D9-A1C1-4EA3-8B40-F817C17DF6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E93DD5C6-A699-4F3A-8F68-F9CEF7688BD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FD51CB23-713C-400D-A927-FA66004EABE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55B76B20-3382-45E9-9944-50E0151729C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BA32A7E6-9B88-49B3-B8D2-756AF176EAC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CFAF0652-4816-41F4-901F-3C1A81EB39A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4BFFEF51-4180-42AE-AE0C-160216D4E6C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B6F094E3-0E68-413A-891C-4E4ECCDA9B1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10E95B33-CCA3-48D7-85C7-EFA09B603CB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901B87A4-22AB-43F4-BD37-DA114A8A1B6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32BB0B3A-68DC-4B54-BC8C-5F1A75E05F1C}"/>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Media, Communication &amp; Information</a:t>
            </a:r>
          </a:p>
        </p:txBody>
      </p:sp>
      <p:sp>
        <p:nvSpPr>
          <p:cNvPr id="39" name="Pladsholder til tekst 1">
            <a:extLst>
              <a:ext uri="{FF2B5EF4-FFF2-40B4-BE49-F238E27FC236}">
                <a16:creationId xmlns:a16="http://schemas.microsoft.com/office/drawing/2014/main" id="{E4BCB3D9-06D3-4226-999C-8D6FB0C44842}"/>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Society, Politics</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Economics</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0" name="Pladsholder til tekst 1">
            <a:extLst>
              <a:ext uri="{FF2B5EF4-FFF2-40B4-BE49-F238E27FC236}">
                <a16:creationId xmlns:a16="http://schemas.microsoft.com/office/drawing/2014/main" id="{1C982EBB-02C8-443C-9AE0-8E5EBB14D23B}"/>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Business Economics, Trade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Management</a:t>
            </a:r>
          </a:p>
        </p:txBody>
      </p:sp>
      <p:sp>
        <p:nvSpPr>
          <p:cNvPr id="41" name="Pladsholder til tekst 1">
            <a:extLst>
              <a:ext uri="{FF2B5EF4-FFF2-40B4-BE49-F238E27FC236}">
                <a16:creationId xmlns:a16="http://schemas.microsoft.com/office/drawing/2014/main" id="{6A2659F5-924C-4D4D-A0A7-757AAC4A0421}"/>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Art, </a:t>
            </a:r>
            <a:r>
              <a:rPr lang="en-US">
                <a:solidFill>
                  <a:srgbClr val="211A52"/>
                </a:solidFill>
                <a:latin typeface="Arial"/>
              </a:rPr>
              <a:t>M</a:t>
            </a:r>
            <a:r>
              <a:rPr kumimoji="0" lang="en-US" sz="1600" b="0" i="0" u="none" strike="noStrike" kern="1200" cap="none" spc="0" normalizeH="0" baseline="0" noProof="0">
                <a:ln>
                  <a:noFill/>
                </a:ln>
                <a:solidFill>
                  <a:srgbClr val="211A52"/>
                </a:solidFill>
                <a:effectLst/>
                <a:uLnTx/>
                <a:uFillTx/>
                <a:latin typeface="Arial"/>
                <a:ea typeface="+mn-ea"/>
                <a:cs typeface="+mn-cs"/>
              </a:rPr>
              <a:t>usic </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Design</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Pladsholder til tekst 1">
            <a:extLst>
              <a:ext uri="{FF2B5EF4-FFF2-40B4-BE49-F238E27FC236}">
                <a16:creationId xmlns:a16="http://schemas.microsoft.com/office/drawing/2014/main" id="{700064FA-D5C8-4B0B-A745-12102572F19D}"/>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Medicine, </a:t>
            </a:r>
            <a:r>
              <a:rPr lang="en-US" dirty="0">
                <a:solidFill>
                  <a:srgbClr val="211A52"/>
                </a:solidFill>
                <a:latin typeface="Arial"/>
              </a:rPr>
              <a:t>H</a:t>
            </a:r>
            <a:r>
              <a:rPr kumimoji="0" lang="en-US" sz="1600" b="0" i="0" u="none" strike="noStrike" kern="1200" cap="none" spc="0" normalizeH="0" baseline="0" noProof="0" dirty="0" err="1">
                <a:ln>
                  <a:noFill/>
                </a:ln>
                <a:solidFill>
                  <a:srgbClr val="211A52"/>
                </a:solidFill>
                <a:effectLst/>
                <a:uLnTx/>
                <a:uFillTx/>
                <a:latin typeface="Arial"/>
                <a:ea typeface="+mn-ea"/>
                <a:cs typeface="+mn-cs"/>
              </a:rPr>
              <a:t>ealth</a:t>
            </a:r>
            <a:r>
              <a:rPr kumimoji="0" lang="en-US" sz="1600" b="0" i="0" u="none" strike="noStrike" kern="1200" cap="none" spc="0" normalizeH="0" baseline="0" noProof="0" dirty="0">
                <a:ln>
                  <a:noFill/>
                </a:ln>
                <a:solidFill>
                  <a:srgbClr val="211A52"/>
                </a:solidFill>
                <a:effectLst/>
                <a:uLnTx/>
                <a:uFillTx/>
                <a:latin typeface="Arial"/>
                <a:ea typeface="+mn-ea"/>
                <a:cs typeface="+mn-cs"/>
              </a:rPr>
              <a:t> </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Care</a:t>
            </a:r>
          </a:p>
        </p:txBody>
      </p:sp>
      <p:sp>
        <p:nvSpPr>
          <p:cNvPr id="43" name="Pladsholder til tekst 1">
            <a:extLst>
              <a:ext uri="{FF2B5EF4-FFF2-40B4-BE49-F238E27FC236}">
                <a16:creationId xmlns:a16="http://schemas.microsoft.com/office/drawing/2014/main" id="{F7796839-5BBD-44D4-9569-48E374A48737}"/>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Physics, Mathematics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Nanotechnology</a:t>
            </a:r>
          </a:p>
        </p:txBody>
      </p:sp>
      <p:sp>
        <p:nvSpPr>
          <p:cNvPr id="44" name="Pladsholder til tekst 1">
            <a:extLst>
              <a:ext uri="{FF2B5EF4-FFF2-40B4-BE49-F238E27FC236}">
                <a16:creationId xmlns:a16="http://schemas.microsoft.com/office/drawing/2014/main" id="{0C035AF0-5BA2-4541-99FA-4BC2DB7898C9}"/>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Biology, Chemistry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Nature</a:t>
            </a:r>
          </a:p>
        </p:txBody>
      </p:sp>
      <p:sp>
        <p:nvSpPr>
          <p:cNvPr id="45" name="Pladsholder til tekst 1">
            <a:extLst>
              <a:ext uri="{FF2B5EF4-FFF2-40B4-BE49-F238E27FC236}">
                <a16:creationId xmlns:a16="http://schemas.microsoft.com/office/drawing/2014/main" id="{569480AE-4C44-4E81-9834-F7A9B935980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Pedagogy, Psychology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Teaching</a:t>
            </a:r>
          </a:p>
        </p:txBody>
      </p:sp>
      <p:sp>
        <p:nvSpPr>
          <p:cNvPr id="46" name="Pladsholder til tekst 1">
            <a:extLst>
              <a:ext uri="{FF2B5EF4-FFF2-40B4-BE49-F238E27FC236}">
                <a16:creationId xmlns:a16="http://schemas.microsoft.com/office/drawing/2014/main" id="{AE329AB8-B23E-4169-8B2F-A6FD7338C0D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Language, Culture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History</a:t>
            </a:r>
          </a:p>
        </p:txBody>
      </p:sp>
      <p:sp>
        <p:nvSpPr>
          <p:cNvPr id="47" name="Pladsholder til tekst 1">
            <a:extLst>
              <a:ext uri="{FF2B5EF4-FFF2-40B4-BE49-F238E27FC236}">
                <a16:creationId xmlns:a16="http://schemas.microsoft.com/office/drawing/2014/main" id="{BABB796F-36D7-4583-A7E8-82B8EA8C801A}"/>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IT, Electronics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Programming</a:t>
            </a:r>
          </a:p>
        </p:txBody>
      </p:sp>
      <p:sp>
        <p:nvSpPr>
          <p:cNvPr id="48" name="Pladsholder til tekst 1">
            <a:extLst>
              <a:ext uri="{FF2B5EF4-FFF2-40B4-BE49-F238E27FC236}">
                <a16:creationId xmlns:a16="http://schemas.microsoft.com/office/drawing/2014/main" id="{BE0BA4D2-D8AB-4AB4-B8DB-320AB3AEB5F2}"/>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Technique, Construction</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Innovation</a:t>
            </a:r>
          </a:p>
        </p:txBody>
      </p:sp>
    </p:spTree>
    <p:extLst>
      <p:ext uri="{BB962C8B-B14F-4D97-AF65-F5344CB8AC3E}">
        <p14:creationId xmlns:p14="http://schemas.microsoft.com/office/powerpoint/2010/main" val="2059179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OUR LEARNING MODEL</a:t>
            </a:r>
            <a:endParaRPr lang="da-DK" dirty="0"/>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billede 12"/>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438768" y="0"/>
            <a:ext cx="4753232" cy="6858000"/>
          </a:xfrm>
          <a:prstGeom prst="rect">
            <a:avLst/>
          </a:prstGeom>
          <a:noFill/>
        </p:spPr>
      </p:pic>
      <p:sp>
        <p:nvSpPr>
          <p:cNvPr id="5" name="Titel 4"/>
          <p:cNvSpPr>
            <a:spLocks noGrp="1"/>
          </p:cNvSpPr>
          <p:nvPr>
            <p:ph type="title"/>
          </p:nvPr>
        </p:nvSpPr>
        <p:spPr>
          <a:xfrm>
            <a:off x="587374" y="359273"/>
            <a:ext cx="6237969" cy="1621619"/>
          </a:xfrm>
        </p:spPr>
        <p:txBody>
          <a:bodyPr rtlCol="0" anchor="t">
            <a:normAutofit fontScale="90000"/>
          </a:bodyPr>
          <a:lstStyle/>
          <a:p>
            <a:pPr rtl="0">
              <a:lnSpc>
                <a:spcPct val="90000"/>
              </a:lnSpc>
            </a:pPr>
            <a:r>
              <a:rPr lang="en-gb" dirty="0"/>
              <a:t>PROBLEM AND PROJECT-</a:t>
            </a:r>
            <a:br>
              <a:rPr lang="da-DK" dirty="0"/>
            </a:br>
            <a:r>
              <a:rPr lang="en-gb" dirty="0"/>
              <a:t>BASED LEARNING</a:t>
            </a:r>
            <a:br>
              <a:rPr lang="da-DK" sz="2500" dirty="0"/>
            </a:br>
            <a:r>
              <a:rPr lang="en-gb" sz="2200" b="0" dirty="0"/>
              <a:t>(THE AAU APPROACH)</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rtlCol="0">
            <a:normAutofit/>
          </a:bodyPr>
          <a:lstStyle/>
          <a:p>
            <a:pPr rtl="0">
              <a:lnSpc>
                <a:spcPct val="90000"/>
              </a:lnSpc>
            </a:pPr>
            <a:r>
              <a:rPr lang="en-gb" dirty="0"/>
              <a:t>Students are encouraged to solve a problem </a:t>
            </a:r>
            <a:br>
              <a:rPr lang="da-DK" altLang="da-DK" dirty="0"/>
            </a:br>
            <a:r>
              <a:rPr lang="en-gb" dirty="0"/>
              <a:t>– they learn through problem solving </a:t>
            </a:r>
          </a:p>
          <a:p>
            <a:pPr rtl="0">
              <a:lnSpc>
                <a:spcPct val="90000"/>
              </a:lnSpc>
            </a:pPr>
            <a:endParaRPr lang="da-DK" altLang="da-DK" dirty="0"/>
          </a:p>
          <a:p>
            <a:pPr rtl="0">
              <a:lnSpc>
                <a:spcPct val="90000"/>
              </a:lnSpc>
            </a:pPr>
            <a:r>
              <a:rPr lang="en-gb"/>
              <a:t>Students complete a project in groups 	                            </a:t>
            </a:r>
            <a:endParaRPr lang="da-DK" altLang="da-DK" dirty="0"/>
          </a:p>
          <a:p>
            <a:pPr rtl="0">
              <a:lnSpc>
                <a:spcPct val="90000"/>
              </a:lnSpc>
            </a:pPr>
            <a:r>
              <a:rPr lang="en-gb" dirty="0"/>
              <a:t>Students have an academic supervisor who assists them in the project process, challenges and discusses their ideas, and provides feedback on their project work</a:t>
            </a:r>
            <a:endParaRPr lang="en-GB" dirty="0"/>
          </a:p>
          <a:p>
            <a:pPr rtl="0">
              <a:lnSpc>
                <a:spcPct val="90000"/>
              </a:lnSpc>
            </a:pPr>
            <a:endParaRPr lang="da-DK" altLang="da-DK" dirty="0"/>
          </a:p>
          <a:p>
            <a:pPr rtl="0">
              <a:lnSpc>
                <a:spcPct val="90000"/>
              </a:lnSpc>
            </a:pPr>
            <a:r>
              <a:rPr lang="en-gb" dirty="0"/>
              <a:t>Students document their work in a project report which is the subject of an oral (group) examination</a:t>
            </a:r>
            <a:endParaRPr lang="da-DK" dirty="0"/>
          </a:p>
          <a:p>
            <a:pPr rtl="0">
              <a:lnSpc>
                <a:spcPct val="90000"/>
              </a:lnSpc>
            </a:pPr>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318611253"/>
              </p:ext>
            </p:extLst>
          </p:nvPr>
        </p:nvGraphicFramePr>
        <p:xfrm>
          <a:off x="3813471" y="2068179"/>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rtlCol="0"/>
          <a:lstStyle/>
          <a:p>
            <a:pPr rtl="0"/>
            <a:r>
              <a:rPr lang="en-gb"/>
              <a:t>ELEMENTS IN THE </a:t>
            </a:r>
            <a:br>
              <a:rPr lang="da-DK" dirty="0"/>
            </a:br>
            <a:r>
              <a:rPr lang="en-gb"/>
              <a:t>LEARNING PROCESS</a:t>
            </a:r>
            <a:br>
              <a:rPr lang="da-DK" dirty="0"/>
            </a:br>
            <a:endParaRPr lang="da-DK" dirty="0"/>
          </a:p>
        </p:txBody>
      </p:sp>
      <p:grpSp>
        <p:nvGrpSpPr>
          <p:cNvPr id="6" name="Group 26"/>
          <p:cNvGrpSpPr>
            <a:grpSpLocks noChangeAspect="1"/>
          </p:cNvGrpSpPr>
          <p:nvPr/>
        </p:nvGrpSpPr>
        <p:grpSpPr bwMode="auto">
          <a:xfrm>
            <a:off x="5776377" y="3319529"/>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11" name="Текст 7"/>
          <p:cNvSpPr txBox="1">
            <a:spLocks/>
          </p:cNvSpPr>
          <p:nvPr/>
        </p:nvSpPr>
        <p:spPr>
          <a:xfrm>
            <a:off x="9017746" y="3012967"/>
            <a:ext cx="1341110" cy="603114"/>
          </a:xfrm>
          <a:prstGeom prst="rect">
            <a:avLst/>
          </a:prstGeom>
        </p:spPr>
        <p:txBody>
          <a:bodyPr tIns="0" rtlCol="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rtl="0">
              <a:defRPr/>
            </a:pPr>
            <a:r>
              <a:rPr lang="en-gb" sz="3600">
                <a:solidFill>
                  <a:schemeClr val="bg1"/>
                </a:solidFill>
                <a:ea typeface="Butler" charset="0"/>
                <a:cs typeface="Butler" charset="0"/>
              </a:rPr>
              <a:t>50%</a:t>
            </a:r>
            <a:endParaRPr lang="en-US" sz="3600" dirty="0">
              <a:solidFill>
                <a:schemeClr val="bg1"/>
              </a:solidFill>
              <a:ea typeface="Butler" charset="0"/>
              <a:cs typeface="Butler" charset="0"/>
            </a:endParaRPr>
          </a:p>
        </p:txBody>
      </p:sp>
      <p:sp>
        <p:nvSpPr>
          <p:cNvPr id="13" name="TextBox 22"/>
          <p:cNvSpPr txBox="1"/>
          <p:nvPr/>
        </p:nvSpPr>
        <p:spPr>
          <a:xfrm>
            <a:off x="8251543" y="5051471"/>
            <a:ext cx="3549364" cy="978729"/>
          </a:xfrm>
          <a:prstGeom prst="rect">
            <a:avLst/>
          </a:prstGeom>
          <a:noFill/>
        </p:spPr>
        <p:txBody>
          <a:bodyPr wrap="square" lIns="0" rIns="0" rtlCol="0">
            <a:spAutoFit/>
          </a:bodyPr>
          <a:lstStyle/>
          <a:p>
            <a:pPr rtl="0">
              <a:lnSpc>
                <a:spcPct val="120000"/>
              </a:lnSpc>
            </a:pPr>
            <a:r>
              <a:rPr lang="en-gb" sz="1600" dirty="0">
                <a:solidFill>
                  <a:schemeClr val="bg1">
                    <a:alpha val="80000"/>
                  </a:schemeClr>
                </a:solidFill>
              </a:rPr>
              <a:t>I 50% of all master theses </a:t>
            </a:r>
          </a:p>
          <a:p>
            <a:pPr rtl="0">
              <a:lnSpc>
                <a:spcPct val="120000"/>
              </a:lnSpc>
            </a:pPr>
            <a:r>
              <a:rPr lang="en-gb" sz="1600" dirty="0">
                <a:solidFill>
                  <a:schemeClr val="bg1">
                    <a:alpha val="80000"/>
                  </a:schemeClr>
                </a:solidFill>
              </a:rPr>
              <a:t>were prepared in collaboration with companies or other external partners</a:t>
            </a:r>
            <a:endParaRPr lang="en-GB" sz="1600" dirty="0">
              <a:solidFill>
                <a:schemeClr val="bg1">
                  <a:alpha val="80000"/>
                </a:schemeClr>
              </a:solidFill>
            </a:endParaRPr>
          </a:p>
        </p:txBody>
      </p:sp>
      <p:sp>
        <p:nvSpPr>
          <p:cNvPr id="15" name="TextBox 16"/>
          <p:cNvSpPr txBox="1"/>
          <p:nvPr/>
        </p:nvSpPr>
        <p:spPr>
          <a:xfrm>
            <a:off x="4959644" y="3727889"/>
            <a:ext cx="2023534" cy="338554"/>
          </a:xfrm>
          <a:prstGeom prst="rect">
            <a:avLst/>
          </a:prstGeom>
          <a:noFill/>
        </p:spPr>
        <p:txBody>
          <a:bodyPr wrap="square" lIns="0" rIns="0" rtlCol="0">
            <a:spAutoFit/>
          </a:bodyPr>
          <a:lstStyle/>
          <a:p>
            <a:pPr algn="ctr" rtl="0"/>
            <a:r>
              <a:rPr lang="en-gb" sz="1600">
                <a:latin typeface="+mj-lt"/>
              </a:rPr>
              <a:t>STUDENTS</a:t>
            </a:r>
          </a:p>
        </p:txBody>
      </p:sp>
      <p:sp>
        <p:nvSpPr>
          <p:cNvPr id="17" name="Rektangel 16"/>
          <p:cNvSpPr/>
          <p:nvPr/>
        </p:nvSpPr>
        <p:spPr>
          <a:xfrm>
            <a:off x="2734694" y="2678651"/>
            <a:ext cx="1750287"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TEACHING</a:t>
            </a:r>
            <a:endParaRPr lang="da-DK" sz="1600" dirty="0"/>
          </a:p>
        </p:txBody>
      </p:sp>
      <p:sp>
        <p:nvSpPr>
          <p:cNvPr id="20" name="Rektangel 19"/>
          <p:cNvSpPr/>
          <p:nvPr/>
        </p:nvSpPr>
        <p:spPr>
          <a:xfrm>
            <a:off x="4647319" y="5956968"/>
            <a:ext cx="2715295"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EXTERNAL COLLABORATION</a:t>
            </a:r>
            <a:endParaRPr lang="da-DK" sz="1600" dirty="0"/>
          </a:p>
        </p:txBody>
      </p:sp>
      <p:sp>
        <p:nvSpPr>
          <p:cNvPr id="21" name="Rektangel 20"/>
          <p:cNvSpPr/>
          <p:nvPr/>
        </p:nvSpPr>
        <p:spPr>
          <a:xfrm>
            <a:off x="7908375" y="2687040"/>
            <a:ext cx="1402948"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RESEARCH</a:t>
            </a:r>
            <a:endParaRPr lang="da-DK" sz="1600" dirty="0"/>
          </a:p>
        </p:txBody>
      </p:sp>
      <p:cxnSp>
        <p:nvCxnSpPr>
          <p:cNvPr id="19" name="Straight Connector 20"/>
          <p:cNvCxnSpPr/>
          <p:nvPr/>
        </p:nvCxnSpPr>
        <p:spPr>
          <a:xfrm flipH="1">
            <a:off x="3350449"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0"/>
          <p:cNvCxnSpPr/>
          <p:nvPr/>
        </p:nvCxnSpPr>
        <p:spPr>
          <a:xfrm flipH="1" flipV="1">
            <a:off x="3345958" y="3114336"/>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0"/>
          <p:cNvCxnSpPr/>
          <p:nvPr/>
        </p:nvCxnSpPr>
        <p:spPr>
          <a:xfrm flipH="1">
            <a:off x="7530394"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0"/>
          <p:cNvCxnSpPr/>
          <p:nvPr/>
        </p:nvCxnSpPr>
        <p:spPr>
          <a:xfrm flipV="1">
            <a:off x="8592590" y="3120052"/>
            <a:ext cx="13699" cy="62632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0"/>
          <p:cNvCxnSpPr/>
          <p:nvPr/>
        </p:nvCxnSpPr>
        <p:spPr>
          <a:xfrm flipH="1" flipV="1">
            <a:off x="5996577" y="5202924"/>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a:t>
            </a:fld>
            <a:endParaRPr lang="en-US" dirty="0"/>
          </a:p>
        </p:txBody>
      </p:sp>
      <p:sp>
        <p:nvSpPr>
          <p:cNvPr id="6" name="Titel 5"/>
          <p:cNvSpPr>
            <a:spLocks noGrp="1"/>
          </p:cNvSpPr>
          <p:nvPr>
            <p:ph type="title"/>
          </p:nvPr>
        </p:nvSpPr>
        <p:spPr/>
        <p:txBody>
          <a:bodyPr rtlCol="0"/>
          <a:lstStyle/>
          <a:p>
            <a:pPr rtl="0"/>
            <a:r>
              <a:rPr lang="en-gb"/>
              <a:t>CONTENT</a:t>
            </a:r>
            <a:endParaRPr lang="da-DK" dirty="0"/>
          </a:p>
        </p:txBody>
      </p:sp>
      <p:sp>
        <p:nvSpPr>
          <p:cNvPr id="7" name="Pladsholder til tekst 6"/>
          <p:cNvSpPr>
            <a:spLocks noGrp="1"/>
          </p:cNvSpPr>
          <p:nvPr>
            <p:ph type="body" sz="quarter" idx="12"/>
          </p:nvPr>
        </p:nvSpPr>
        <p:spPr/>
        <p:txBody>
          <a:bodyPr rtlCol="0"/>
          <a:lstStyle/>
          <a:p>
            <a:pPr rtl="0"/>
            <a:r>
              <a:rPr lang="en-gb" dirty="0"/>
              <a:t>FACTS</a:t>
            </a:r>
            <a:endParaRPr lang="en-GB" dirty="0"/>
          </a:p>
          <a:p>
            <a:pPr rtl="0"/>
            <a:r>
              <a:rPr lang="en-gb" dirty="0"/>
              <a:t>STUDENTS</a:t>
            </a:r>
          </a:p>
          <a:p>
            <a:pPr rtl="0"/>
            <a:r>
              <a:rPr lang="en-gb" dirty="0"/>
              <a:t>PBL</a:t>
            </a:r>
          </a:p>
          <a:p>
            <a:pPr rtl="0"/>
            <a:r>
              <a:rPr lang="en-gb" dirty="0"/>
              <a:t>RESEARCH AND RANKINGS</a:t>
            </a:r>
          </a:p>
          <a:p>
            <a:pPr rtl="0"/>
            <a:r>
              <a:rPr lang="en-gb" dirty="0"/>
              <a:t>KNOWLEDGE COLLABORATION</a:t>
            </a:r>
          </a:p>
          <a:p>
            <a:pPr rtl="0"/>
            <a:r>
              <a:rPr lang="en-gb" dirty="0"/>
              <a:t>STRATEGY 2022-26</a:t>
            </a:r>
          </a:p>
          <a:p>
            <a:pPr rtl="0"/>
            <a:r>
              <a:rPr lang="en-GB" dirty="0"/>
              <a:t>SUSTAINABILITY AT AAU</a:t>
            </a:r>
            <a:endParaRPr lang="da-DK" dirty="0"/>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lnSpcReduction="10000"/>
          </a:bodyPr>
          <a:lstStyle/>
          <a:p>
            <a:r>
              <a:rPr lang="en-US" dirty="0"/>
              <a:t>AAU’s main concept for student recruitment.</a:t>
            </a:r>
          </a:p>
          <a:p>
            <a:r>
              <a:rPr lang="en-US" dirty="0"/>
              <a:t>Focus on answering questions that potential new students have regarding choice of education.  </a:t>
            </a:r>
          </a:p>
          <a:p>
            <a:r>
              <a:rPr lang="en-US" dirty="0"/>
              <a:t>The concept is based on data from target groups, analyses, statistics and focus groups interviews. </a:t>
            </a:r>
          </a:p>
          <a:p>
            <a:r>
              <a:rPr lang="en-US" dirty="0"/>
              <a:t>The three main messages in Make It Real are that </a:t>
            </a:r>
            <a:r>
              <a:rPr lang="en-US"/>
              <a:t>AAU offers:</a:t>
            </a:r>
            <a:endParaRPr lang="en-US" dirty="0"/>
          </a:p>
          <a:p>
            <a:pPr lvl="1"/>
            <a:r>
              <a:rPr lang="en-US" dirty="0"/>
              <a:t>KNOWLEDGE (subject knowledge) </a:t>
            </a:r>
          </a:p>
          <a:p>
            <a:pPr lvl="1"/>
            <a:r>
              <a:rPr lang="en-US" dirty="0"/>
              <a:t>EXPERIENCE (through working with external partners and through working on semester projects in groups)</a:t>
            </a:r>
          </a:p>
          <a:p>
            <a:pPr lvl="1"/>
            <a:r>
              <a:rPr lang="da-DK" dirty="0"/>
              <a:t>PRESENCE </a:t>
            </a:r>
            <a:r>
              <a:rPr lang="en-US" dirty="0"/>
              <a:t>(the students become part of a strong network both through group work and due to a high degree of informality between students and educators) </a:t>
            </a:r>
          </a:p>
          <a:p>
            <a:r>
              <a:rPr lang="en-US" dirty="0"/>
              <a:t>The visual identity uses the possibilities available on digital platforms such as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46395"/>
            <a:ext cx="5160993" cy="25698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rtlCol="0">
            <a:normAutofit/>
          </a:bodyPr>
          <a:lstStyle/>
          <a:p>
            <a:pPr rtl="0">
              <a:lnSpc>
                <a:spcPct val="90000"/>
              </a:lnSpc>
              <a:spcAft>
                <a:spcPts val="600"/>
              </a:spcAft>
            </a:pPr>
            <a:fld id="{D8D877B3-D348-4611-9BDB-C5374591D951}" type="slidenum">
              <a:rPr lang="en-US" sz="900" smtClean="0"/>
              <a:pPr rtl="0">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rtlCol="0" anchor="t">
            <a:normAutofit/>
          </a:bodyPr>
          <a:lstStyle/>
          <a:p>
            <a:pPr rtl="0">
              <a:lnSpc>
                <a:spcPct val="90000"/>
              </a:lnSpc>
            </a:pPr>
            <a:r>
              <a:rPr lang="en-gb" sz="3100"/>
              <a:t>WHY HOLD ON </a:t>
            </a:r>
            <a:br>
              <a:rPr lang="da-DK" sz="3100"/>
            </a:br>
            <a:r>
              <a:rPr lang="en-gb" sz="3100"/>
              <a:t>TO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rtlCol="0">
            <a:normAutofit/>
          </a:bodyPr>
          <a:lstStyle/>
          <a:p>
            <a:pPr rtl="0">
              <a:lnSpc>
                <a:spcPct val="110000"/>
              </a:lnSpc>
            </a:pPr>
            <a:r>
              <a:rPr lang="en-gb" sz="1400"/>
              <a:t>Students learn best when they are actively participating and apply theory and research-based knowledge to problem solving</a:t>
            </a:r>
            <a:endParaRPr lang="da-DK" sz="1400"/>
          </a:p>
          <a:p>
            <a:pPr rtl="0">
              <a:lnSpc>
                <a:spcPct val="110000"/>
              </a:lnSpc>
            </a:pPr>
            <a:r>
              <a:rPr lang="en-gb" sz="1400"/>
              <a:t>This learning model supports the development of students' communication and collaboration skills</a:t>
            </a:r>
            <a:endParaRPr lang="da-DK" sz="1400"/>
          </a:p>
          <a:p>
            <a:pPr rtl="0">
              <a:lnSpc>
                <a:spcPct val="110000"/>
              </a:lnSpc>
            </a:pPr>
            <a:r>
              <a:rPr lang="en-gb" sz="1400"/>
              <a:t>Students learn to take an analytical and result-oriented approach to their work</a:t>
            </a:r>
            <a:endParaRPr lang="da-DK" sz="1400"/>
          </a:p>
          <a:p>
            <a:pPr rtl="0">
              <a:lnSpc>
                <a:spcPct val="110000"/>
              </a:lnSpc>
            </a:pPr>
            <a:r>
              <a:rPr lang="en-gb" sz="1400"/>
              <a:t>PBL provides students with tools for independent acquisition of knowledge at an advanced academic level</a:t>
            </a:r>
            <a:endParaRPr lang="da-DK" sz="1400"/>
          </a:p>
          <a:p>
            <a:pPr rtl="0">
              <a:lnSpc>
                <a:spcPct val="110000"/>
              </a:lnSpc>
            </a:pPr>
            <a:r>
              <a:rPr lang="en-gb" sz="1400"/>
              <a:t>PBL provides students with the opportunity to cooperate with external partners on solving specific problems</a:t>
            </a:r>
            <a:endParaRPr lang="da-DK" sz="1400"/>
          </a:p>
          <a:p>
            <a:pPr rtl="0">
              <a:lnSpc>
                <a:spcPct val="110000"/>
              </a:lnSpc>
            </a:pPr>
            <a:endParaRPr lang="da-DK" sz="14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en-gb" dirty="0"/>
              <a:t>RESEARCH AND RANKINGS</a:t>
            </a:r>
            <a:endParaRPr lang="da-DK" dirty="0"/>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a:latin typeface="Arial" panose="020B0604020202020204" pitchFamily="34" charset="0"/>
                <a:cs typeface="Arial" panose="020B0604020202020204" pitchFamily="34" charset="0"/>
              </a:rPr>
              <a:t>RESEARCH AT A HIGH INTERNATIONAL LEVEL</a:t>
            </a:r>
            <a:endParaRPr lang="da-DK" dirty="0">
              <a:solidFill>
                <a:schemeClr val="accent4"/>
              </a:solidFill>
            </a:endParaRPr>
          </a:p>
        </p:txBody>
      </p:sp>
      <p:sp>
        <p:nvSpPr>
          <p:cNvPr id="7" name="TextBox 19"/>
          <p:cNvSpPr txBox="1"/>
          <p:nvPr/>
        </p:nvSpPr>
        <p:spPr>
          <a:xfrm>
            <a:off x="4565898" y="3869505"/>
            <a:ext cx="3947166" cy="830997"/>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AMONG THE WORLD’S TOP  UNIVERSITIES </a:t>
            </a:r>
          </a:p>
          <a:p>
            <a:pPr rtl="0"/>
            <a:endParaRPr lang="da-DK" sz="1600" b="1" dirty="0">
              <a:solidFill>
                <a:srgbClr val="FF0000"/>
              </a:solidFill>
              <a:latin typeface="+mj-lt"/>
              <a:cs typeface="Arial" panose="020B0604020202020204" pitchFamily="34" charset="0"/>
            </a:endParaRPr>
          </a:p>
        </p:txBody>
      </p:sp>
      <p:sp>
        <p:nvSpPr>
          <p:cNvPr id="8" name="TextBox 20"/>
          <p:cNvSpPr txBox="1"/>
          <p:nvPr/>
        </p:nvSpPr>
        <p:spPr>
          <a:xfrm>
            <a:off x="4633632" y="4800127"/>
            <a:ext cx="3060205"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According to Times Higher Education, Aalborg University is ranked 201-250 (no. 236) in the overall world university ranking. AAU </a:t>
            </a:r>
            <a:r>
              <a:rPr lang="en-US" sz="1200" dirty="0"/>
              <a:t>is ranked no.4 in the world on sustainability.</a:t>
            </a:r>
            <a:endParaRPr lang="da-DK" sz="1200" b="1" dirty="0">
              <a:latin typeface="Arial" panose="020B0604020202020204" pitchFamily="34" charset="0"/>
              <a:cs typeface="Arial" panose="020B0604020202020204" pitchFamily="34" charset="0"/>
            </a:endParaRPr>
          </a:p>
        </p:txBody>
      </p:sp>
      <p:sp>
        <p:nvSpPr>
          <p:cNvPr id="9" name="TextBox 19"/>
          <p:cNvSpPr txBox="1"/>
          <p:nvPr/>
        </p:nvSpPr>
        <p:spPr>
          <a:xfrm>
            <a:off x="572681" y="3871599"/>
            <a:ext cx="3611790" cy="1077218"/>
          </a:xfrm>
          <a:prstGeom prst="rect">
            <a:avLst/>
          </a:prstGeom>
          <a:noFill/>
        </p:spPr>
        <p:txBody>
          <a:bodyPr wrap="square" lIns="0" rIns="0" rtlCol="0">
            <a:spAutoFit/>
          </a:bodyPr>
          <a:lstStyle/>
          <a:p>
            <a:pPr rtl="0"/>
            <a:r>
              <a:rPr lang="en-gb" sz="1600" b="1" dirty="0">
                <a:solidFill>
                  <a:srgbClr val="000061"/>
                </a:solidFill>
                <a:latin typeface="Arial Black" panose="020B0A04020102020204" pitchFamily="34" charset="0"/>
                <a:cs typeface="Arial" panose="020B0604020202020204" pitchFamily="34" charset="0"/>
              </a:rPr>
              <a:t>THE BEST EUROPEAN UNIVERSITY FOR ENGINEERING</a:t>
            </a:r>
            <a:endParaRPr lang="en-US" sz="1600" b="1" dirty="0">
              <a:solidFill>
                <a:srgbClr val="000061"/>
              </a:solidFill>
              <a:latin typeface="Arial Black" panose="020B0A04020102020204" pitchFamily="34" charset="0"/>
              <a:cs typeface="Arial" panose="020B0604020202020204" pitchFamily="34" charset="0"/>
            </a:endParaRPr>
          </a:p>
          <a:p>
            <a:pPr rtl="0"/>
            <a:endParaRPr lang="en-GB" sz="1600" b="1" dirty="0">
              <a:solidFill>
                <a:srgbClr val="000061"/>
              </a:solidFill>
              <a:latin typeface="+mj-lt"/>
              <a:cs typeface="Arial" panose="020B0604020202020204" pitchFamily="34" charset="0"/>
            </a:endParaRPr>
          </a:p>
        </p:txBody>
      </p:sp>
      <p:sp>
        <p:nvSpPr>
          <p:cNvPr id="10" name="TextBox 20"/>
          <p:cNvSpPr txBox="1"/>
          <p:nvPr/>
        </p:nvSpPr>
        <p:spPr>
          <a:xfrm>
            <a:off x="572682" y="4802221"/>
            <a:ext cx="2634797"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U.S. News &amp; World Report names AAU as the best university in Europe in the field of Engineering and</a:t>
            </a:r>
          </a:p>
          <a:p>
            <a:r>
              <a:rPr lang="en-US" sz="1200" dirty="0">
                <a:latin typeface="Arial" panose="020B0604020202020204" pitchFamily="34" charset="0"/>
                <a:cs typeface="Arial" panose="020B0604020202020204" pitchFamily="34" charset="0"/>
              </a:rPr>
              <a:t>the world’s 11</a:t>
            </a:r>
            <a:r>
              <a:rPr lang="en-US" sz="1200" baseline="30000" dirty="0">
                <a:latin typeface="Arial" panose="020B0604020202020204" pitchFamily="34" charset="0"/>
                <a:cs typeface="Arial" panose="020B0604020202020204" pitchFamily="34" charset="0"/>
              </a:rPr>
              <a:t>th</a:t>
            </a:r>
            <a:r>
              <a:rPr lang="en-US" sz="1200" dirty="0">
                <a:latin typeface="Arial" panose="020B0604020202020204" pitchFamily="34" charset="0"/>
                <a:cs typeface="Arial" panose="020B0604020202020204" pitchFamily="34" charset="0"/>
              </a:rPr>
              <a:t> best.</a:t>
            </a:r>
            <a:endParaRPr lang="en-gb" sz="1200" dirty="0">
              <a:latin typeface="Arial" panose="020B0604020202020204" pitchFamily="34" charset="0"/>
              <a:cs typeface="Arial" panose="020B0604020202020204" pitchFamily="34" charset="0"/>
            </a:endParaRPr>
          </a:p>
          <a:p>
            <a:pPr defTabSz="914400" rtl="0">
              <a:defRPr/>
            </a:pPr>
            <a:endParaRPr lang="en-GB" sz="1200" dirty="0">
              <a:latin typeface="Arial" panose="020B0604020202020204" pitchFamily="34" charset="0"/>
              <a:cs typeface="Arial" panose="020B0604020202020204" pitchFamily="34" charset="0"/>
            </a:endParaRPr>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8718" y="2386466"/>
            <a:ext cx="1106828" cy="1168544"/>
          </a:xfrm>
          <a:prstGeom prst="rect">
            <a:avLst/>
          </a:prstGeom>
        </p:spPr>
      </p:pic>
      <p:sp>
        <p:nvSpPr>
          <p:cNvPr id="15" name="Tekstfelt 14"/>
          <p:cNvSpPr txBox="1"/>
          <p:nvPr/>
        </p:nvSpPr>
        <p:spPr>
          <a:xfrm>
            <a:off x="9218031" y="621619"/>
            <a:ext cx="1966823" cy="646331"/>
          </a:xfrm>
          <a:prstGeom prst="rect">
            <a:avLst/>
          </a:prstGeom>
          <a:noFill/>
        </p:spPr>
        <p:txBody>
          <a:bodyPr wrap="square" rtlCol="0">
            <a:spAutoFit/>
          </a:bodyPr>
          <a:lstStyle/>
          <a:p>
            <a:pPr rtl="0"/>
            <a:endParaRPr lang="da-DK" dirty="0">
              <a:solidFill>
                <a:srgbClr val="FF0000"/>
              </a:solidFill>
            </a:endParaRPr>
          </a:p>
          <a:p>
            <a:pPr rtl="0"/>
            <a:r>
              <a:rPr lang="en-gb">
                <a:solidFill>
                  <a:srgbClr val="FF0000"/>
                </a:solidFill>
              </a:rPr>
              <a:t> </a:t>
            </a:r>
            <a:endParaRPr lang="da-DK" dirty="0">
              <a:solidFill>
                <a:srgbClr val="FF0000"/>
              </a:solidFill>
            </a:endParaRPr>
          </a:p>
        </p:txBody>
      </p:sp>
      <p:grpSp>
        <p:nvGrpSpPr>
          <p:cNvPr id="14" name="Gruppe 13"/>
          <p:cNvGrpSpPr/>
          <p:nvPr/>
        </p:nvGrpSpPr>
        <p:grpSpPr>
          <a:xfrm>
            <a:off x="1212288"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9" name="Ellipse 18"/>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p>
            </p:txBody>
          </p:sp>
        </p:grpSp>
        <p:sp>
          <p:nvSpPr>
            <p:cNvPr id="17" name="Tekstfelt 16"/>
            <p:cNvSpPr txBox="1"/>
            <p:nvPr/>
          </p:nvSpPr>
          <p:spPr>
            <a:xfrm>
              <a:off x="9967148" y="3599747"/>
              <a:ext cx="184936" cy="276999"/>
            </a:xfrm>
            <a:prstGeom prst="rect">
              <a:avLst/>
            </a:prstGeom>
            <a:noFill/>
          </p:spPr>
          <p:txBody>
            <a:bodyPr wrap="square" rtlCol="0">
              <a:spAutoFit/>
            </a:bodyPr>
            <a:lstStyle/>
            <a:p>
              <a:pPr rtl="0"/>
              <a:r>
                <a:rPr lang="en-gb" sz="1200" b="1">
                  <a:latin typeface="+mj-lt"/>
                </a:rPr>
                <a:t>1</a:t>
              </a:r>
              <a:endParaRPr lang="da-DK" sz="1200" b="1">
                <a:latin typeface="+mj-lt"/>
              </a:endParaRPr>
            </a:p>
          </p:txBody>
        </p:sp>
      </p:grpSp>
      <p:pic>
        <p:nvPicPr>
          <p:cNvPr id="20" name="Billed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15982" y="2319075"/>
            <a:ext cx="1251422" cy="1216604"/>
          </a:xfrm>
          <a:prstGeom prst="rect">
            <a:avLst/>
          </a:prstGeom>
        </p:spPr>
      </p:pic>
      <p:sp>
        <p:nvSpPr>
          <p:cNvPr id="21" name="TextBox 19"/>
          <p:cNvSpPr txBox="1"/>
          <p:nvPr/>
        </p:nvSpPr>
        <p:spPr>
          <a:xfrm>
            <a:off x="8673371" y="3869505"/>
            <a:ext cx="3403105"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THE BEST YOUNG UNIVERSITY IN SCANDINAVIA</a:t>
            </a:r>
            <a:endParaRPr lang="en-GB" sz="1600" b="1" dirty="0">
              <a:solidFill>
                <a:srgbClr val="000061"/>
              </a:solidFill>
              <a:latin typeface="+mj-lt"/>
              <a:cs typeface="Arial" panose="020B0604020202020204" pitchFamily="34" charset="0"/>
            </a:endParaRPr>
          </a:p>
        </p:txBody>
      </p:sp>
      <p:sp>
        <p:nvSpPr>
          <p:cNvPr id="22" name="TextBox 20"/>
          <p:cNvSpPr txBox="1"/>
          <p:nvPr/>
        </p:nvSpPr>
        <p:spPr>
          <a:xfrm>
            <a:off x="8690002" y="4800127"/>
            <a:ext cx="2923269" cy="1200329"/>
          </a:xfrm>
          <a:prstGeom prst="rect">
            <a:avLst/>
          </a:prstGeom>
          <a:noFill/>
        </p:spPr>
        <p:txBody>
          <a:bodyPr wrap="square" lIns="0" rIns="0" rtlCol="0">
            <a:spAutoFit/>
          </a:bodyPr>
          <a:lstStyle/>
          <a:p>
            <a:r>
              <a:rPr lang="en-gb" sz="1200" dirty="0">
                <a:latin typeface="Arial" panose="020B0604020202020204" pitchFamily="34" charset="0"/>
                <a:cs typeface="Arial" panose="020B0604020202020204" pitchFamily="34" charset="0"/>
              </a:rPr>
              <a:t>According to Times Higher Education AAU is ranked 35</a:t>
            </a:r>
            <a:r>
              <a:rPr lang="en-gb" sz="1200" baseline="30000" dirty="0">
                <a:latin typeface="Arial" panose="020B0604020202020204" pitchFamily="34" charset="0"/>
                <a:cs typeface="Arial" panose="020B0604020202020204" pitchFamily="34" charset="0"/>
              </a:rPr>
              <a:t>th</a:t>
            </a:r>
            <a:r>
              <a:rPr lang="en-gb" sz="1200" dirty="0">
                <a:latin typeface="Arial" panose="020B0604020202020204" pitchFamily="34" charset="0"/>
                <a:cs typeface="Arial" panose="020B0604020202020204" pitchFamily="34" charset="0"/>
              </a:rPr>
              <a:t> of the world’s top universities under 50 years old, making AAU the highest ranked young Scandinavian university. QS ranks AAU no. 22 in the QS Top 150 under 50 ranking.</a:t>
            </a:r>
            <a:endParaRPr lang="da-DK" sz="1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24803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24</a:t>
            </a:fld>
            <a:endParaRPr lang="en-US" dirty="0"/>
          </a:p>
        </p:txBody>
      </p:sp>
      <p:sp>
        <p:nvSpPr>
          <p:cNvPr id="3" name="Titel 2"/>
          <p:cNvSpPr>
            <a:spLocks noGrp="1"/>
          </p:cNvSpPr>
          <p:nvPr>
            <p:ph type="title"/>
          </p:nvPr>
        </p:nvSpPr>
        <p:spPr>
          <a:xfrm>
            <a:off x="587374" y="357948"/>
            <a:ext cx="6840538" cy="1486727"/>
          </a:xfrm>
        </p:spPr>
        <p:txBody>
          <a:bodyPr rtlCol="0"/>
          <a:lstStyle/>
          <a:p>
            <a:pPr rtl="0"/>
            <a:r>
              <a:rPr lang="en-US" dirty="0">
                <a:solidFill>
                  <a:srgbClr val="002060"/>
                </a:solidFill>
                <a:latin typeface="Arial" panose="020B0604020202020204" pitchFamily="34" charset="0"/>
                <a:cs typeface="Arial" panose="020B0604020202020204" pitchFamily="34" charset="0"/>
              </a:rPr>
              <a:t>TECHNICAL FACULTY OF IT AND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791414"/>
            <a:ext cx="6165128" cy="2901506"/>
          </a:xfrm>
        </p:spPr>
        <p:txBody>
          <a:bodyPr rtlCol="0">
            <a:normAutofit/>
          </a:bodyPr>
          <a:lstStyle/>
          <a:p>
            <a:pPr marL="0" indent="0" rtl="0">
              <a:buNone/>
            </a:pPr>
            <a:r>
              <a:rPr lang="en-US" dirty="0">
                <a:latin typeface="Arial" panose="020B0604020202020204" pitchFamily="34" charset="0"/>
                <a:cs typeface="Arial" panose="020B0604020202020204" pitchFamily="34" charset="0"/>
              </a:rPr>
              <a:t>EXAMPLES OF RESEARCH</a:t>
            </a:r>
          </a:p>
          <a:p>
            <a:pPr rtl="0"/>
            <a:r>
              <a:rPr lang="en-US" dirty="0"/>
              <a:t>Planning: Energy, water infrastructure and circular economy</a:t>
            </a:r>
          </a:p>
          <a:p>
            <a:pPr rtl="0"/>
            <a:r>
              <a:rPr lang="en-US" dirty="0"/>
              <a:t>Digitalization: Internet of things, big data, virtual reality and cyber-physical systems</a:t>
            </a:r>
          </a:p>
          <a:p>
            <a:pPr rtl="0"/>
            <a:r>
              <a:rPr lang="en-US" dirty="0"/>
              <a:t>Autonomous systems: Robots, drones and satellites</a:t>
            </a:r>
          </a:p>
          <a:p>
            <a:pPr rtl="0"/>
            <a:r>
              <a:rPr lang="en-US" dirty="0"/>
              <a:t>Communication: Connectivity, 5G and antenna research</a:t>
            </a:r>
          </a:p>
          <a:p>
            <a:pPr rtl="0"/>
            <a:r>
              <a:rPr lang="en-US" dirty="0"/>
              <a:t>Human Touch: Sustainable architecture and design</a:t>
            </a:r>
          </a:p>
          <a:p>
            <a:pPr marL="0" indent="0" rtl="0">
              <a:buNone/>
            </a:pPr>
            <a:endParaRPr lang="da-DK" dirty="0"/>
          </a:p>
          <a:p>
            <a:pPr marL="0" indent="0" rtl="0">
              <a:buNone/>
            </a:pPr>
            <a:endParaRPr lang="da-DK" dirty="0"/>
          </a:p>
          <a:p>
            <a:pPr marL="0" indent="0" rtl="0">
              <a:buNone/>
            </a:pPr>
            <a:endParaRPr lang="da-DK" dirty="0"/>
          </a:p>
          <a:p>
            <a:pPr rtl="0"/>
            <a:endParaRPr lang="da-DK" dirty="0"/>
          </a:p>
          <a:p>
            <a:pPr marL="0" indent="0" rtl="0">
              <a:buNone/>
            </a:pPr>
            <a:endParaRPr lang="da-DK" dirty="0"/>
          </a:p>
          <a:p>
            <a:pPr marL="0" indent="0" rtl="0">
              <a:buNone/>
            </a:pPr>
            <a:endParaRPr lang="da-DK" dirty="0"/>
          </a:p>
          <a:p>
            <a:pPr marL="0" indent="0" rtl="0">
              <a:buNone/>
            </a:pPr>
            <a:endParaRPr lang="da-DK" dirty="0"/>
          </a:p>
        </p:txBody>
      </p:sp>
      <p:sp>
        <p:nvSpPr>
          <p:cNvPr id="8" name="Pladsholder til tekst 4"/>
          <p:cNvSpPr txBox="1">
            <a:spLocks/>
          </p:cNvSpPr>
          <p:nvPr/>
        </p:nvSpPr>
        <p:spPr>
          <a:xfrm>
            <a:off x="587374" y="2001338"/>
            <a:ext cx="6165129" cy="1491162"/>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rtl="0">
              <a:buNone/>
            </a:pPr>
            <a:r>
              <a:rPr lang="en-US">
                <a:solidFill>
                  <a:srgbClr val="002060"/>
                </a:solidFill>
              </a:rPr>
              <a:t>TECH CREATES </a:t>
            </a:r>
            <a:r>
              <a:rPr lang="en-US"/>
              <a:t> </a:t>
            </a:r>
          </a:p>
          <a:p>
            <a:pPr marL="214313" indent="-214313" rtl="0">
              <a:buClr>
                <a:srgbClr val="002060"/>
              </a:buClr>
              <a:buFont typeface="Wingdings" panose="05000000000000000000" pitchFamily="2" charset="2"/>
              <a:buChar char="§"/>
            </a:pPr>
            <a:r>
              <a:rPr lang="en-US"/>
              <a:t>the technology of the future and digital solutions with respect to human behavior and needs</a:t>
            </a:r>
          </a:p>
          <a:p>
            <a:pPr marL="214313" indent="-214313" rtl="0">
              <a:buClr>
                <a:srgbClr val="002060"/>
              </a:buClr>
              <a:buFont typeface="Wingdings" panose="05000000000000000000" pitchFamily="2" charset="2"/>
              <a:buChar char="§"/>
            </a:pPr>
            <a:r>
              <a:rPr lang="en-US"/>
              <a:t>technology and knowledge for sustainability</a:t>
            </a:r>
          </a:p>
          <a:p>
            <a:pPr marL="214313" indent="-214313" rtl="0">
              <a:buClr>
                <a:srgbClr val="002060"/>
              </a:buClr>
              <a:buFont typeface="Wingdings" panose="05000000000000000000" pitchFamily="2" charset="2"/>
              <a:buChar char="§"/>
            </a:pPr>
            <a:r>
              <a:rPr lang="en-US"/>
              <a:t>research-based architecture and design grounded in engineering</a:t>
            </a:r>
          </a:p>
          <a:p>
            <a:pPr rtl="0"/>
            <a:endParaRPr lang="da-DK" dirty="0"/>
          </a:p>
        </p:txBody>
      </p:sp>
      <p:pic>
        <p:nvPicPr>
          <p:cNvPr id="16" name="Pladsholder til billede 15"/>
          <p:cNvPicPr>
            <a:picLocks noGrp="1" noChangeAspect="1"/>
          </p:cNvPicPr>
          <p:nvPr>
            <p:ph type="pic" sz="quarter" idx="16"/>
          </p:nvPr>
        </p:nvPicPr>
        <p:blipFill>
          <a:blip r:embed="rId4" cstate="print">
            <a:extLst>
              <a:ext uri="{28A0092B-C50C-407E-A947-70E740481C1C}">
                <a14:useLocalDpi xmlns:a14="http://schemas.microsoft.com/office/drawing/2010/main" val="0"/>
              </a:ext>
            </a:extLst>
          </a:blip>
          <a:srcRect/>
          <a:stretch>
            <a:fillRect/>
          </a:stretch>
        </p:blipFill>
        <p:spPr>
          <a:xfrm>
            <a:off x="7427914" y="3378216"/>
            <a:ext cx="4924692" cy="3473407"/>
          </a:xfrm>
        </p:spPr>
      </p:pic>
      <p:pic>
        <p:nvPicPr>
          <p:cNvPr id="15" name="Pladsholder til billede 14"/>
          <p:cNvPicPr>
            <a:picLocks noGrp="1" noChangeAspect="1"/>
          </p:cNvPicPr>
          <p:nvPr>
            <p:ph type="pic" sz="quarter" idx="14"/>
          </p:nvPr>
        </p:nvPicPr>
        <p:blipFill rotWithShape="1">
          <a:blip r:embed="rId5" cstate="print">
            <a:extLst>
              <a:ext uri="{28A0092B-C50C-407E-A947-70E740481C1C}">
                <a14:useLocalDpi xmlns:a14="http://schemas.microsoft.com/office/drawing/2010/main" val="0"/>
              </a:ext>
            </a:extLst>
          </a:blip>
          <a:srcRect t="-1"/>
          <a:stretch/>
        </p:blipFill>
        <p:spPr>
          <a:xfrm>
            <a:off x="7427913" y="18084"/>
            <a:ext cx="4924691" cy="3356884"/>
          </a:xfrm>
        </p:spPr>
      </p:pic>
    </p:spTree>
    <p:extLst>
      <p:ext uri="{BB962C8B-B14F-4D97-AF65-F5344CB8AC3E}">
        <p14:creationId xmlns:p14="http://schemas.microsoft.com/office/powerpoint/2010/main" val="28080255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3" y="357948"/>
            <a:ext cx="6244351" cy="1486727"/>
          </a:xfrm>
        </p:spPr>
        <p:txBody>
          <a:bodyPr/>
          <a:lstStyle/>
          <a:p>
            <a:r>
              <a:rPr lang="en-GB" dirty="0">
                <a:solidFill>
                  <a:srgbClr val="002060"/>
                </a:solidFill>
                <a:latin typeface="Arial" panose="020B0604020202020204" pitchFamily="34" charset="0"/>
                <a:cs typeface="Arial" panose="020B0604020202020204" pitchFamily="34" charset="0"/>
              </a:rPr>
              <a:t>THE FACULTY OF ENGINEERING AND SCIENCE</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5"/>
          </a:xfrm>
        </p:spPr>
        <p:txBody>
          <a:bodyPr>
            <a:normAutofit lnSpcReduction="10000"/>
          </a:bodyPr>
          <a:lstStyle/>
          <a:p>
            <a:pPr marL="0" indent="0">
              <a:buNone/>
            </a:pPr>
            <a:r>
              <a:rPr lang="da-DK" dirty="0">
                <a:latin typeface="Arial" panose="020B0604020202020204" pitchFamily="34" charset="0"/>
                <a:cs typeface="Arial" panose="020B0604020202020204" pitchFamily="34" charset="0"/>
              </a:rPr>
              <a:t>RESEARCH AREAS</a:t>
            </a:r>
          </a:p>
          <a:p>
            <a:r>
              <a:rPr lang="da-DK" dirty="0" err="1"/>
              <a:t>Sustainable</a:t>
            </a:r>
            <a:r>
              <a:rPr lang="da-DK" dirty="0"/>
              <a:t> </a:t>
            </a:r>
            <a:r>
              <a:rPr lang="da-DK" dirty="0" err="1"/>
              <a:t>energy</a:t>
            </a:r>
            <a:r>
              <a:rPr lang="da-DK" dirty="0"/>
              <a:t> and </a:t>
            </a:r>
            <a:r>
              <a:rPr lang="da-DK" dirty="0" err="1"/>
              <a:t>wind</a:t>
            </a:r>
            <a:endParaRPr lang="da-DK" dirty="0"/>
          </a:p>
          <a:p>
            <a:r>
              <a:rPr lang="da-DK" dirty="0"/>
              <a:t>Power </a:t>
            </a:r>
            <a:r>
              <a:rPr lang="da-DK" dirty="0" err="1"/>
              <a:t>electronics</a:t>
            </a:r>
            <a:endParaRPr lang="da-DK" dirty="0"/>
          </a:p>
          <a:p>
            <a:r>
              <a:rPr lang="da-DK" dirty="0"/>
              <a:t>Industry 4.0</a:t>
            </a:r>
          </a:p>
          <a:p>
            <a:r>
              <a:rPr lang="da-DK" dirty="0" err="1"/>
              <a:t>Structural</a:t>
            </a:r>
            <a:r>
              <a:rPr lang="da-DK" dirty="0"/>
              <a:t> </a:t>
            </a:r>
            <a:r>
              <a:rPr lang="da-DK" dirty="0" err="1"/>
              <a:t>engineering</a:t>
            </a:r>
            <a:r>
              <a:rPr lang="da-DK" dirty="0"/>
              <a:t>, in-</a:t>
            </a:r>
            <a:r>
              <a:rPr lang="da-DK" dirty="0" err="1"/>
              <a:t>door</a:t>
            </a:r>
            <a:r>
              <a:rPr lang="da-DK" dirty="0"/>
              <a:t> </a:t>
            </a:r>
            <a:r>
              <a:rPr lang="da-DK" dirty="0" err="1"/>
              <a:t>environment</a:t>
            </a:r>
            <a:r>
              <a:rPr lang="da-DK" dirty="0"/>
              <a:t> and </a:t>
            </a:r>
            <a:r>
              <a:rPr lang="da-DK" dirty="0" err="1"/>
              <a:t>off-shore</a:t>
            </a:r>
            <a:r>
              <a:rPr lang="da-DK" dirty="0"/>
              <a:t> </a:t>
            </a:r>
            <a:r>
              <a:rPr lang="da-DK" dirty="0" err="1"/>
              <a:t>constructions</a:t>
            </a:r>
            <a:endParaRPr lang="da-DK" dirty="0"/>
          </a:p>
          <a:p>
            <a:r>
              <a:rPr lang="da-DK" dirty="0"/>
              <a:t>Applied </a:t>
            </a:r>
            <a:r>
              <a:rPr lang="da-DK" dirty="0" err="1"/>
              <a:t>mathematics</a:t>
            </a:r>
            <a:r>
              <a:rPr lang="da-DK" dirty="0"/>
              <a:t> and </a:t>
            </a:r>
            <a:r>
              <a:rPr lang="da-DK" dirty="0" err="1"/>
              <a:t>econometrics</a:t>
            </a:r>
            <a:endParaRPr lang="da-DK" dirty="0"/>
          </a:p>
          <a:p>
            <a:r>
              <a:rPr lang="da-DK" dirty="0" err="1"/>
              <a:t>Biotechnology</a:t>
            </a:r>
            <a:r>
              <a:rPr lang="da-DK" dirty="0"/>
              <a:t> </a:t>
            </a:r>
          </a:p>
          <a:p>
            <a:r>
              <a:rPr lang="da-DK" dirty="0"/>
              <a:t>New and innovative </a:t>
            </a:r>
            <a:r>
              <a:rPr lang="da-DK" dirty="0" err="1"/>
              <a:t>materials</a:t>
            </a:r>
            <a:endParaRPr lang="da-DK" dirty="0"/>
          </a:p>
          <a:p>
            <a:r>
              <a:rPr lang="da-DK" dirty="0" err="1"/>
              <a:t>Efficient</a:t>
            </a:r>
            <a:r>
              <a:rPr lang="da-DK" dirty="0"/>
              <a:t> and </a:t>
            </a:r>
            <a:r>
              <a:rPr lang="da-DK" dirty="0" err="1"/>
              <a:t>sustainable</a:t>
            </a:r>
            <a:r>
              <a:rPr lang="da-DK" dirty="0"/>
              <a:t> transport</a:t>
            </a:r>
          </a:p>
        </p:txBody>
      </p:sp>
      <p:pic>
        <p:nvPicPr>
          <p:cNvPr id="4" name="Pladsholder til billede 3"/>
          <p:cNvPicPr>
            <a:picLocks noGrp="1" noChangeAspect="1"/>
          </p:cNvPicPr>
          <p:nvPr>
            <p:ph type="pic" sz="quarter" idx="16"/>
          </p:nvPr>
        </p:nvPicPr>
        <p:blipFill rotWithShape="1">
          <a:blip r:embed="rId4" cstate="hqprint">
            <a:extLst>
              <a:ext uri="{28A0092B-C50C-407E-A947-70E740481C1C}">
                <a14:useLocalDpi xmlns:a14="http://schemas.microsoft.com/office/drawing/2010/main" val="0"/>
              </a:ext>
            </a:extLst>
          </a:blip>
          <a:srcRect/>
          <a:stretch/>
        </p:blipFill>
        <p:spPr>
          <a:xfrm>
            <a:off x="7427912" y="0"/>
            <a:ext cx="4764087" cy="3509682"/>
          </a:xfrm>
        </p:spPr>
      </p:pic>
      <p:sp>
        <p:nvSpPr>
          <p:cNvPr id="8" name="Pladsholder til tekst 4"/>
          <p:cNvSpPr txBox="1">
            <a:spLocks/>
          </p:cNvSpPr>
          <p:nvPr/>
        </p:nvSpPr>
        <p:spPr>
          <a:xfrm>
            <a:off x="587374" y="2280744"/>
            <a:ext cx="6403735"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t>At The Faculty of Engineering and Science the research is based on the global societal challenges. Researchers work across disciplines and sectors – emphasizing collaboration with companies and </a:t>
            </a:r>
            <a:r>
              <a:rPr lang="en-US" dirty="0" err="1"/>
              <a:t>organisations</a:t>
            </a:r>
            <a:r>
              <a:rPr lang="en-US" dirty="0"/>
              <a:t> to make research results create knowledge for the world.</a:t>
            </a:r>
            <a:endParaRPr lang="da-DK" dirty="0"/>
          </a:p>
        </p:txBody>
      </p:sp>
    </p:spTree>
    <p:extLst>
      <p:ext uri="{BB962C8B-B14F-4D97-AF65-F5344CB8AC3E}">
        <p14:creationId xmlns:p14="http://schemas.microsoft.com/office/powerpoint/2010/main" val="29328341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7374" y="325201"/>
            <a:ext cx="6675274" cy="1486727"/>
          </a:xfrm>
        </p:spPr>
        <p:txBody>
          <a:bodyPr/>
          <a:lstStyle/>
          <a:p>
            <a:r>
              <a:rPr lang="en-GB">
                <a:solidFill>
                  <a:srgbClr val="002060"/>
                </a:solidFill>
                <a:latin typeface="Arial" panose="020B0604020202020204" pitchFamily="34" charset="0"/>
                <a:cs typeface="Arial" panose="020B0604020202020204" pitchFamily="34" charset="0"/>
              </a:rPr>
              <a:t>THE FACULTY OF </a:t>
            </a:r>
            <a:br>
              <a:rPr lang="en-GB">
                <a:solidFill>
                  <a:srgbClr val="002060"/>
                </a:solidFill>
                <a:latin typeface="Arial" panose="020B0604020202020204" pitchFamily="34" charset="0"/>
                <a:cs typeface="Arial" panose="020B0604020202020204" pitchFamily="34" charset="0"/>
              </a:rPr>
            </a:br>
            <a:r>
              <a:rPr lang="en-GB">
                <a:solidFill>
                  <a:srgbClr val="002060"/>
                </a:solidFill>
                <a:latin typeface="Arial" panose="020B0604020202020204" pitchFamily="34" charset="0"/>
                <a:cs typeface="Arial" panose="020B0604020202020204" pitchFamily="34" charset="0"/>
              </a:rPr>
              <a:t>MEDICINE</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371022"/>
            <a:ext cx="6165128" cy="2901506"/>
          </a:xfrm>
        </p:spPr>
        <p:txBody>
          <a:bodyPr>
            <a:normAutofit/>
          </a:bodyPr>
          <a:lstStyle/>
          <a:p>
            <a:pPr marL="0" indent="0">
              <a:buNone/>
            </a:pPr>
            <a:r>
              <a:rPr lang="en-GB" dirty="0">
                <a:latin typeface="Arial" panose="020B0604020202020204" pitchFamily="34" charset="0"/>
                <a:cs typeface="Arial" panose="020B0604020202020204" pitchFamily="34" charset="0"/>
              </a:rPr>
              <a:t>EXAMPLES OF RESEARCH</a:t>
            </a:r>
          </a:p>
          <a:p>
            <a:r>
              <a:rPr lang="en-GB" dirty="0"/>
              <a:t>Translational Pain Research (</a:t>
            </a:r>
            <a:r>
              <a:rPr lang="en-GB" dirty="0" err="1"/>
              <a:t>Center</a:t>
            </a:r>
            <a:r>
              <a:rPr lang="en-GB" dirty="0"/>
              <a:t> of Excellence: CNAP)</a:t>
            </a:r>
          </a:p>
          <a:p>
            <a:r>
              <a:rPr lang="en-GB" dirty="0" err="1"/>
              <a:t>Cardiotechnology</a:t>
            </a:r>
            <a:endParaRPr lang="en-GB" dirty="0"/>
          </a:p>
          <a:p>
            <a:r>
              <a:rPr lang="en-GB" dirty="0"/>
              <a:t>Clinical Decision Support</a:t>
            </a:r>
          </a:p>
          <a:p>
            <a:r>
              <a:rPr lang="en-GB" dirty="0"/>
              <a:t>Epidemiology and Public Health</a:t>
            </a:r>
          </a:p>
          <a:p>
            <a:r>
              <a:rPr lang="en-GB" dirty="0"/>
              <a:t>Molecular Medicine</a:t>
            </a:r>
          </a:p>
          <a:p>
            <a:r>
              <a:rPr lang="en-GB" dirty="0" err="1"/>
              <a:t>Neurorehabilitation</a:t>
            </a:r>
            <a:r>
              <a:rPr lang="en-GB" dirty="0"/>
              <a:t> systems and technologies</a:t>
            </a:r>
          </a:p>
          <a:p>
            <a:r>
              <a:rPr lang="en-GB" dirty="0"/>
              <a:t>Personalized Medicine for Cancer Patients</a:t>
            </a:r>
          </a:p>
          <a:p>
            <a:r>
              <a:rPr lang="en-GB" dirty="0"/>
              <a:t>E-health, Telehealth and </a:t>
            </a:r>
            <a:r>
              <a:rPr lang="en-GB" dirty="0" err="1"/>
              <a:t>Telerehabilitation</a:t>
            </a:r>
            <a:endParaRPr lang="en-GB" dirty="0"/>
          </a:p>
          <a:p>
            <a:pPr marL="0" indent="0">
              <a:buNone/>
            </a:pPr>
            <a:endParaRPr lang="en-GB" dirty="0"/>
          </a:p>
          <a:p>
            <a:pPr marL="0" indent="0">
              <a:buNone/>
            </a:pPr>
            <a:endParaRPr lang="en-GB" dirty="0"/>
          </a:p>
        </p:txBody>
      </p:sp>
      <p:pic>
        <p:nvPicPr>
          <p:cNvPr id="6" name="Pladsholder til billede 5"/>
          <p:cNvPicPr>
            <a:picLocks noGrp="1" noChangeAspect="1"/>
          </p:cNvPicPr>
          <p:nvPr>
            <p:ph type="pic" sz="quarter" idx="16"/>
          </p:nvPr>
        </p:nvPicPr>
        <p:blipFill rotWithShape="1">
          <a:blip r:embed="rId3" cstate="print">
            <a:extLst>
              <a:ext uri="{28A0092B-C50C-407E-A947-70E740481C1C}">
                <a14:useLocalDpi xmlns:a14="http://schemas.microsoft.com/office/drawing/2010/main" val="0"/>
              </a:ext>
            </a:extLst>
          </a:blip>
          <a:srcRect/>
          <a:stretch/>
        </p:blipFill>
        <p:spPr>
          <a:xfrm>
            <a:off x="7427912" y="-1"/>
            <a:ext cx="4764087" cy="3501189"/>
          </a:xfrm>
        </p:spPr>
      </p:pic>
      <p:sp>
        <p:nvSpPr>
          <p:cNvPr id="4" name="Tekstfelt 3"/>
          <p:cNvSpPr txBox="1"/>
          <p:nvPr/>
        </p:nvSpPr>
        <p:spPr>
          <a:xfrm>
            <a:off x="523679" y="1929755"/>
            <a:ext cx="6295696" cy="1323439"/>
          </a:xfrm>
          <a:prstGeom prst="rect">
            <a:avLst/>
          </a:prstGeom>
          <a:noFill/>
        </p:spPr>
        <p:txBody>
          <a:bodyPr wrap="square" rtlCol="0">
            <a:spAutoFit/>
          </a:bodyPr>
          <a:lstStyle/>
          <a:p>
            <a:r>
              <a:rPr lang="en-US" sz="1600" dirty="0"/>
              <a:t>Research at the Faculty of Medicine combines the traditional health science disciplines with engineering and forward-looking humanistic science and social science. The research addresses all aspects of health improvement, from basic scientific issues to visible application in society.</a:t>
            </a:r>
            <a:endParaRPr lang="da-DK" sz="1600" dirty="0"/>
          </a:p>
        </p:txBody>
      </p:sp>
      <p:pic>
        <p:nvPicPr>
          <p:cNvPr id="13" name="Pladsholder til billede 12"/>
          <p:cNvPicPr>
            <a:picLocks noGrp="1" noChangeAspect="1"/>
          </p:cNvPicPr>
          <p:nvPr>
            <p:ph type="pic" sz="quarter" idx="14"/>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038728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956426" cy="896611"/>
          </a:xfrm>
        </p:spPr>
        <p:txBody>
          <a:bodyPr rtlCol="0"/>
          <a:lstStyle/>
          <a:p>
            <a:pPr rtl="0"/>
            <a:r>
              <a:rPr lang="en-GB" sz="3200">
                <a:solidFill>
                  <a:srgbClr val="002060"/>
                </a:solidFill>
                <a:latin typeface="Arial" panose="020B0604020202020204" pitchFamily="34" charset="0"/>
                <a:cs typeface="Arial" panose="020B0604020202020204" pitchFamily="34" charset="0"/>
              </a:rPr>
              <a:t>THE FACULTY </a:t>
            </a:r>
            <a:r>
              <a:rPr lang="en-GB" sz="3200" dirty="0">
                <a:solidFill>
                  <a:srgbClr val="002060"/>
                </a:solidFill>
                <a:latin typeface="Arial" panose="020B0604020202020204" pitchFamily="34" charset="0"/>
                <a:cs typeface="Arial" panose="020B0604020202020204" pitchFamily="34" charset="0"/>
              </a:rPr>
              <a:t>OF SOCIAL SCIENCES AND HUMANITIES</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77391" y="1510789"/>
            <a:ext cx="6840540" cy="4722487"/>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CORE ACTIVITIES:</a:t>
            </a: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SSH investigates, develops, generates new knowledge and collaborates focusing 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 thought and motive through studies of art and culture, language and history. </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Organizations and companies and human action in these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as part of a community – locally, regionally, nationally and globally</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in a science, technology, engineering, mathematics and health context</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POSITIONS OF STRENGTH: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Interdisciplinary collaboration based on SSH's fundamental expertise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Development of theories and methods in a unified humanities and social sciences</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Research in computational SSH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Sustainability in a broader perspective than environmental and production-oriented</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Processes of change linked to childhood and adolescent life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Leading in lifelong learning and continuing education</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Knowledge collaboration – nationally and globally</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lede 1">
            <a:extLst>
              <a:ext uri="{FF2B5EF4-FFF2-40B4-BE49-F238E27FC236}">
                <a16:creationId xmlns:a16="http://schemas.microsoft.com/office/drawing/2014/main" id="{8CF00B2A-8FA9-4195-AE73-A79AF8345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0719" y="858987"/>
            <a:ext cx="7830563" cy="5868000"/>
          </a:xfrm>
          <a:prstGeom prst="rect">
            <a:avLst/>
          </a:prstGeom>
        </p:spPr>
      </p:pic>
      <p:sp>
        <p:nvSpPr>
          <p:cNvPr id="3" name="Titel 2"/>
          <p:cNvSpPr>
            <a:spLocks noGrp="1"/>
          </p:cNvSpPr>
          <p:nvPr>
            <p:ph type="title"/>
          </p:nvPr>
        </p:nvSpPr>
        <p:spPr>
          <a:xfrm>
            <a:off x="587374" y="357948"/>
            <a:ext cx="9775826" cy="1486727"/>
          </a:xfrm>
        </p:spPr>
        <p:txBody>
          <a:bodyPr rtlCol="0"/>
          <a:lstStyle/>
          <a:p>
            <a:pPr rtl="0"/>
            <a:r>
              <a:rPr lang="en-GB">
                <a:solidFill>
                  <a:srgbClr val="002060"/>
                </a:solidFill>
                <a:latin typeface="Arial" panose="020B0604020202020204" pitchFamily="34" charset="0"/>
                <a:cs typeface="Arial" panose="020B0604020202020204" pitchFamily="34" charset="0"/>
              </a:rPr>
              <a:t>SSH PROFILE AND BEACONS</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KNOWLEDGE COLLABORATION</a:t>
            </a:r>
            <a:endParaRPr lang="da-DK" dirty="0"/>
          </a:p>
        </p:txBody>
      </p:sp>
    </p:spTree>
    <p:extLst>
      <p:ext uri="{BB962C8B-B14F-4D97-AF65-F5344CB8AC3E}">
        <p14:creationId xmlns:p14="http://schemas.microsoft.com/office/powerpoint/2010/main" val="13364372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 </a:t>
            </a:r>
            <a:r>
              <a:rPr lang="da-DK" sz="1400" dirty="0" err="1"/>
              <a:t>need</a:t>
            </a:r>
            <a:r>
              <a:rPr lang="da-DK" sz="1400" dirty="0"/>
              <a:t> for </a:t>
            </a:r>
            <a:r>
              <a:rPr lang="da-DK" sz="1400" dirty="0" err="1"/>
              <a:t>education</a:t>
            </a:r>
            <a:r>
              <a:rPr lang="da-DK" sz="1400" dirty="0"/>
              <a:t>, </a:t>
            </a:r>
            <a:r>
              <a:rPr lang="da-DK" sz="1400" dirty="0" err="1"/>
              <a:t>growth</a:t>
            </a:r>
            <a:r>
              <a:rPr lang="da-DK" sz="1400" dirty="0"/>
              <a:t> and </a:t>
            </a:r>
            <a:r>
              <a:rPr lang="da-DK" sz="1400" dirty="0" err="1"/>
              <a:t>employment</a:t>
            </a:r>
            <a:endParaRPr lang="da-DK" sz="1400" dirty="0"/>
          </a:p>
          <a:p>
            <a:pPr marL="285750" indent="-285750">
              <a:buBlip>
                <a:blip r:embed="rId3"/>
              </a:buBlip>
            </a:pPr>
            <a:r>
              <a:rPr lang="da-DK" sz="1400" dirty="0" err="1"/>
              <a:t>Approx</a:t>
            </a:r>
            <a:r>
              <a:rPr lang="da-DK" sz="1400" dirty="0"/>
              <a:t>. 2,100 students and 250 researchers</a:t>
            </a:r>
          </a:p>
          <a:p>
            <a:pPr marL="285750" indent="-285750">
              <a:buBlip>
                <a:blip r:embed="rId3"/>
              </a:buBlip>
            </a:pPr>
            <a:r>
              <a:rPr lang="da-DK" sz="1400" dirty="0" err="1"/>
              <a:t>Humanities</a:t>
            </a:r>
            <a:r>
              <a:rPr lang="da-DK" sz="1400" dirty="0"/>
              <a:t>, social </a:t>
            </a:r>
            <a:r>
              <a:rPr lang="da-DK" sz="1400" dirty="0" err="1"/>
              <a:t>sciences</a:t>
            </a:r>
            <a:r>
              <a:rPr lang="da-DK" sz="1400" dirty="0"/>
              <a:t>, </a:t>
            </a:r>
            <a:r>
              <a:rPr lang="da-DK" sz="1400" dirty="0" err="1"/>
              <a:t>engineering</a:t>
            </a:r>
            <a:r>
              <a:rPr lang="da-DK" sz="1400" dirty="0"/>
              <a:t> and </a:t>
            </a:r>
            <a:r>
              <a:rPr lang="da-DK" sz="1400" dirty="0" err="1"/>
              <a:t>natural</a:t>
            </a:r>
            <a:r>
              <a:rPr lang="da-DK" sz="1400" dirty="0"/>
              <a:t> </a:t>
            </a:r>
            <a:r>
              <a:rPr lang="da-DK" sz="1400" dirty="0" err="1"/>
              <a:t>sciences</a:t>
            </a:r>
            <a:endParaRPr lang="da-DK" sz="1400" dirty="0"/>
          </a:p>
          <a:p>
            <a:pPr marL="285750" indent="-285750">
              <a:buBlip>
                <a:blip r:embed="rId3"/>
              </a:buBlip>
            </a:pPr>
            <a:r>
              <a:rPr lang="da-DK" sz="1400" dirty="0"/>
              <a:t>Business </a:t>
            </a:r>
            <a:r>
              <a:rPr lang="da-DK" sz="1400" dirty="0" err="1"/>
              <a:t>collaboration</a:t>
            </a:r>
            <a:r>
              <a:rPr lang="da-DK" sz="1400" dirty="0"/>
              <a:t> = basis of AAU’s DNA</a:t>
            </a:r>
          </a:p>
          <a:p>
            <a:pPr marL="285750" indent="-285750">
              <a:buBlip>
                <a:blip r:embed="rId3"/>
              </a:buBlip>
            </a:pPr>
            <a:r>
              <a:rPr lang="da-DK" sz="1400" dirty="0"/>
              <a:t>Problem-</a:t>
            </a:r>
            <a:r>
              <a:rPr lang="da-DK" sz="1400" dirty="0" err="1"/>
              <a:t>based</a:t>
            </a:r>
            <a:r>
              <a:rPr lang="da-DK" sz="1400" dirty="0"/>
              <a:t>, </a:t>
            </a:r>
            <a:r>
              <a:rPr lang="da-DK" sz="1400" dirty="0" err="1"/>
              <a:t>project-organised</a:t>
            </a:r>
            <a:r>
              <a:rPr lang="da-DK" sz="1400" dirty="0"/>
              <a:t> </a:t>
            </a:r>
            <a:r>
              <a:rPr lang="da-DK" sz="1400" dirty="0" err="1"/>
              <a:t>learning</a:t>
            </a:r>
            <a:r>
              <a:rPr lang="da-DK" sz="1400" dirty="0"/>
              <a:t>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UNIVERSITY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8" name="Tekstboks 7"/>
          <p:cNvSpPr txBox="1"/>
          <p:nvPr/>
        </p:nvSpPr>
        <p:spPr>
          <a:xfrm>
            <a:off x="5645489" y="1414997"/>
            <a:ext cx="4410750" cy="338554"/>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a:ea typeface="+mn-ea"/>
                <a:cs typeface="+mn-cs"/>
              </a:rPr>
              <a:t>AAU provides ”Knowledge for the World”</a:t>
            </a:r>
          </a:p>
        </p:txBody>
      </p:sp>
      <p:sp>
        <p:nvSpPr>
          <p:cNvPr id="9" name="Tekstboks 8"/>
          <p:cNvSpPr txBox="1"/>
          <p:nvPr/>
        </p:nvSpPr>
        <p:spPr>
          <a:xfrm>
            <a:off x="669331" y="1438002"/>
            <a:ext cx="4158026" cy="323165"/>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500" b="1" i="0" u="none" strike="noStrike" kern="1200" cap="none" spc="0" normalizeH="0" baseline="0" noProof="0" dirty="0">
                <a:ln>
                  <a:noFill/>
                </a:ln>
                <a:solidFill>
                  <a:srgbClr val="211A52"/>
                </a:solidFill>
                <a:effectLst/>
                <a:uLnTx/>
                <a:uFillTx/>
                <a:latin typeface="Arial"/>
                <a:ea typeface="+mn-ea"/>
                <a:cs typeface="+mn-cs"/>
              </a:rPr>
              <a:t>The </a:t>
            </a:r>
            <a:r>
              <a:rPr kumimoji="0" lang="da-DK" sz="1500" b="1" i="0" u="none" strike="noStrike" kern="1200" cap="none" spc="0" normalizeH="0" baseline="0" noProof="0" dirty="0" err="1">
                <a:ln>
                  <a:noFill/>
                </a:ln>
                <a:solidFill>
                  <a:srgbClr val="211A52"/>
                </a:solidFill>
                <a:effectLst/>
                <a:uLnTx/>
                <a:uFillTx/>
                <a:latin typeface="Arial"/>
                <a:ea typeface="+mn-ea"/>
                <a:cs typeface="+mn-cs"/>
              </a:rPr>
              <a:t>answer</a:t>
            </a:r>
            <a:r>
              <a:rPr kumimoji="0" lang="da-DK" sz="1500" b="1" i="0" u="none" strike="noStrike" kern="1200" cap="none" spc="0" normalizeH="0" baseline="0" noProof="0" dirty="0">
                <a:ln>
                  <a:noFill/>
                </a:ln>
                <a:solidFill>
                  <a:srgbClr val="211A52"/>
                </a:solidFill>
                <a:effectLst/>
                <a:uLnTx/>
                <a:uFillTx/>
                <a:latin typeface="Arial"/>
                <a:ea typeface="+mn-ea"/>
                <a:cs typeface="+mn-cs"/>
              </a:rPr>
              <a:t> to a regional </a:t>
            </a:r>
            <a:r>
              <a:rPr kumimoji="0" lang="da-DK" sz="1500" b="1" i="0" u="none" strike="noStrike" kern="1200" cap="none" spc="0" normalizeH="0" baseline="0" noProof="0" dirty="0" err="1">
                <a:ln>
                  <a:noFill/>
                </a:ln>
                <a:solidFill>
                  <a:srgbClr val="211A52"/>
                </a:solidFill>
                <a:effectLst/>
                <a:uLnTx/>
                <a:uFillTx/>
                <a:latin typeface="Arial"/>
                <a:ea typeface="+mn-ea"/>
                <a:cs typeface="+mn-cs"/>
              </a:rPr>
              <a:t>challenge</a:t>
            </a:r>
            <a:r>
              <a:rPr kumimoji="0" lang="da-DK" sz="1500" b="1" i="0" u="none" strike="noStrike" kern="1200" cap="none" spc="0" normalizeH="0" baseline="0" noProof="0" dirty="0">
                <a:ln>
                  <a:noFill/>
                </a:ln>
                <a:solidFill>
                  <a:srgbClr val="211A52"/>
                </a:solidFill>
                <a:effectLst/>
                <a:uLnTx/>
                <a:uFillTx/>
                <a:latin typeface="Arial"/>
                <a:ea typeface="+mn-ea"/>
                <a:cs typeface="+mn-cs"/>
              </a:rPr>
              <a:t> </a:t>
            </a:r>
          </a:p>
        </p:txBody>
      </p:sp>
      <p:sp>
        <p:nvSpPr>
          <p:cNvPr id="10" name="Tekstboks 9"/>
          <p:cNvSpPr txBox="1"/>
          <p:nvPr/>
        </p:nvSpPr>
        <p:spPr>
          <a:xfrm>
            <a:off x="40325" y="1388527"/>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2025</a:t>
            </a:r>
          </a:p>
        </p:txBody>
      </p:sp>
      <p:sp>
        <p:nvSpPr>
          <p:cNvPr id="14" name="Pladsholder til tekst 3"/>
          <p:cNvSpPr txBox="1">
            <a:spLocks/>
          </p:cNvSpPr>
          <p:nvPr/>
        </p:nvSpPr>
        <p:spPr>
          <a:xfrm>
            <a:off x="4721193" y="2156956"/>
            <a:ext cx="3600615" cy="425152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makes</a:t>
            </a:r>
            <a:r>
              <a:rPr kumimoji="0" lang="da-DK" sz="1400" b="0" i="0" u="none" strike="noStrike" kern="1200" cap="none" spc="0" normalizeH="0" baseline="0" noProof="0" dirty="0">
                <a:ln>
                  <a:noFill/>
                </a:ln>
                <a:solidFill>
                  <a:srgbClr val="211A52"/>
                </a:solidFill>
                <a:effectLst/>
                <a:uLnTx/>
                <a:uFillTx/>
                <a:latin typeface="Arial"/>
                <a:ea typeface="+mn-ea"/>
                <a:cs typeface="+mn-cs"/>
              </a:rPr>
              <a:t> up </a:t>
            </a:r>
            <a:r>
              <a:rPr lang="da-DK" sz="1400" dirty="0">
                <a:solidFill>
                  <a:srgbClr val="211A52"/>
                </a:solidFill>
                <a:latin typeface="Arial"/>
              </a:rPr>
              <a:t>9</a:t>
            </a:r>
            <a:r>
              <a:rPr kumimoji="0" lang="da-DK" sz="1400" b="0" i="0" u="none" strike="noStrike" kern="1200" cap="none" spc="0" normalizeH="0" baseline="0" noProof="0" dirty="0">
                <a:ln>
                  <a:noFill/>
                </a:ln>
                <a:solidFill>
                  <a:srgbClr val="211A52"/>
                </a:solidFill>
                <a:effectLst/>
                <a:uLnTx/>
                <a:uFillTx/>
                <a:latin typeface="Arial"/>
                <a:ea typeface="+mn-ea"/>
                <a:cs typeface="+mn-cs"/>
              </a:rPr>
              <a:t>% of the Danish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r>
              <a:rPr kumimoji="0" lang="da-DK" sz="1400" b="0" i="0" u="none" strike="noStrike" kern="1200" cap="none" spc="0" normalizeH="0" baseline="0" noProof="0" dirty="0">
                <a:ln>
                  <a:noFill/>
                </a:ln>
                <a:solidFill>
                  <a:srgbClr val="211A52"/>
                </a:solidFill>
                <a:effectLst/>
                <a:uLnTx/>
                <a:uFillTx/>
                <a:latin typeface="Arial"/>
                <a:ea typeface="+mn-ea"/>
                <a:cs typeface="+mn-cs"/>
              </a:rPr>
              <a:t> -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measured</a:t>
            </a:r>
            <a:r>
              <a:rPr kumimoji="0" lang="da-DK" sz="1400" b="0" i="0" u="none" strike="noStrike" kern="1200" cap="none" spc="0" normalizeH="0" baseline="0" noProof="0" dirty="0">
                <a:ln>
                  <a:noFill/>
                </a:ln>
                <a:solidFill>
                  <a:srgbClr val="211A52"/>
                </a:solidFill>
                <a:effectLst/>
                <a:uLnTx/>
                <a:uFillTx/>
                <a:latin typeface="Arial"/>
                <a:ea typeface="+mn-ea"/>
                <a:cs typeface="+mn-cs"/>
              </a:rPr>
              <a:t> on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revenue</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20,500 students,</a:t>
            </a:r>
            <a:r>
              <a:rPr lang="da-DK" sz="1400" dirty="0">
                <a:solidFill>
                  <a:srgbClr val="211A52"/>
                </a:solidFill>
                <a:latin typeface="Arial"/>
              </a:rPr>
              <a:t> </a:t>
            </a:r>
            <a:r>
              <a:rPr kumimoji="0" lang="da-DK" sz="1400" b="0" i="0" u="none" strike="noStrike" kern="1200" cap="none" spc="0" normalizeH="0" baseline="0" noProof="0" dirty="0">
                <a:ln>
                  <a:noFill/>
                </a:ln>
                <a:solidFill>
                  <a:srgbClr val="211A52"/>
                </a:solidFill>
                <a:effectLst/>
                <a:uLnTx/>
                <a:uFillTx/>
                <a:latin typeface="Arial"/>
                <a:ea typeface="+mn-ea"/>
                <a:cs typeface="+mn-cs"/>
              </a:rPr>
              <a:t>2,</a:t>
            </a:r>
            <a:r>
              <a:rPr lang="da-DK" sz="1400" dirty="0">
                <a:solidFill>
                  <a:srgbClr val="211A52"/>
                </a:solidFill>
                <a:latin typeface="Arial"/>
              </a:rPr>
              <a:t>258</a:t>
            </a:r>
            <a:r>
              <a:rPr kumimoji="0" lang="da-DK" sz="1400" b="0" i="0" u="none" strike="noStrike" kern="1200" cap="none" spc="0" normalizeH="0" baseline="0" noProof="0" dirty="0">
                <a:ln>
                  <a:noFill/>
                </a:ln>
                <a:solidFill>
                  <a:srgbClr val="211A52"/>
                </a:solidFill>
                <a:effectLst/>
                <a:uLnTx/>
                <a:uFillTx/>
                <a:latin typeface="Arial"/>
                <a:ea typeface="+mn-ea"/>
                <a:cs typeface="+mn-cs"/>
              </a:rPr>
              <a:t> researchers/</a:t>
            </a:r>
            <a:r>
              <a:rPr kumimoji="0" lang="da-DK" sz="1400" b="0" i="0" u="none" strike="noStrike" kern="1200" cap="none" spc="0" normalizeH="0" baseline="0" noProof="0" dirty="0" err="1">
                <a:ln>
                  <a:noFill/>
                </a:ln>
                <a:solidFill>
                  <a:srgbClr val="211A52"/>
                </a:solidFill>
                <a:effectLst/>
                <a:uLnTx/>
                <a:uFillTx/>
                <a:latin typeface="Arial"/>
                <a:ea typeface="+mn-ea"/>
                <a:cs typeface="+mn-cs"/>
              </a:rPr>
              <a:t>teachers</a:t>
            </a:r>
            <a:r>
              <a:rPr kumimoji="0" lang="da-DK" sz="1400" b="0" i="0" u="none" strike="noStrike" kern="1200" cap="none" spc="0" normalizeH="0" baseline="0" noProof="0" dirty="0">
                <a:ln>
                  <a:noFill/>
                </a:ln>
                <a:solidFill>
                  <a:srgbClr val="211A52"/>
                </a:solidFill>
                <a:effectLst/>
                <a:uLnTx/>
                <a:uFillTx/>
                <a:latin typeface="Arial"/>
                <a:ea typeface="+mn-ea"/>
                <a:cs typeface="+mn-cs"/>
              </a:rPr>
              <a:t> and 1,441 administrative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staff</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indent="-285750">
              <a:buBlip>
                <a:blip r:embed="rId3"/>
              </a:buBlip>
              <a:defRPr/>
            </a:pPr>
            <a:r>
              <a:rPr lang="da-DK" sz="1400" dirty="0" err="1">
                <a:solidFill>
                  <a:srgbClr val="211A52"/>
                </a:solidFill>
                <a:latin typeface="Arial"/>
              </a:rPr>
              <a:t>Humanities</a:t>
            </a:r>
            <a:r>
              <a:rPr lang="da-DK" sz="1400" dirty="0">
                <a:solidFill>
                  <a:srgbClr val="211A52"/>
                </a:solidFill>
                <a:latin typeface="Arial"/>
              </a:rPr>
              <a:t>,</a:t>
            </a:r>
            <a:r>
              <a:rPr lang="da-DK" sz="1400" dirty="0"/>
              <a:t> Social Science, Engineering and Science, IT and Design and </a:t>
            </a:r>
            <a:r>
              <a:rPr lang="da-DK" sz="1400" dirty="0" err="1"/>
              <a:t>Medicine</a:t>
            </a:r>
            <a:endParaRPr lang="da-DK" sz="1400" dirty="0"/>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Education and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br>
              <a:rPr kumimoji="0" lang="da-DK" sz="1400" b="0" i="0" u="none" strike="noStrike" kern="1200" cap="none" spc="0" normalizeH="0" baseline="0" noProof="0" dirty="0">
                <a:ln>
                  <a:noFill/>
                </a:ln>
                <a:solidFill>
                  <a:srgbClr val="211A52"/>
                </a:solidFill>
                <a:effectLst/>
                <a:uLnTx/>
                <a:uFillTx/>
                <a:latin typeface="Arial"/>
                <a:ea typeface="+mn-ea"/>
                <a:cs typeface="+mn-cs"/>
              </a:rPr>
            </a:br>
            <a:r>
              <a:rPr kumimoji="0" lang="da-DK" sz="1400" b="0" i="0" u="none" strike="noStrike" kern="1200" cap="none" spc="0" normalizeH="0" baseline="0" noProof="0" dirty="0" err="1">
                <a:ln>
                  <a:noFill/>
                </a:ln>
                <a:solidFill>
                  <a:srgbClr val="211A52"/>
                </a:solidFill>
                <a:effectLst/>
                <a:uLnTx/>
                <a:uFillTx/>
                <a:latin typeface="Arial"/>
                <a:ea typeface="+mn-ea"/>
                <a:cs typeface="+mn-cs"/>
              </a:rPr>
              <a:t>across</a:t>
            </a:r>
            <a:r>
              <a:rPr kumimoji="0" lang="da-DK" sz="1400" b="0" i="0" u="none" strike="noStrike" kern="1200" cap="none" spc="0" normalizeH="0" baseline="0" noProof="0" dirty="0">
                <a:ln>
                  <a:noFill/>
                </a:ln>
                <a:solidFill>
                  <a:srgbClr val="211A52"/>
                </a:solidFill>
                <a:effectLst/>
                <a:uLnTx/>
                <a:uFillTx/>
                <a:latin typeface="Arial"/>
                <a:ea typeface="+mn-ea"/>
                <a:cs typeface="+mn-cs"/>
              </a:rPr>
              <a:t> Denmark</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The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preferred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partner of the Danish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394701" y="2133600"/>
            <a:ext cx="3504962" cy="3950636"/>
          </a:xfrm>
          <a:prstGeom prst="rect">
            <a:avLst/>
          </a:prstGeom>
        </p:spPr>
        <p:txBody>
          <a:bodyPr vert="horz" lIns="0" tIns="45720" rIns="0" bIns="45720" rtlCol="0">
            <a:normAutofit fontScale="92500" lnSpcReduction="20000"/>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500" dirty="0" err="1"/>
              <a:t>Internationally</a:t>
            </a:r>
            <a:r>
              <a:rPr lang="da-DK" sz="1500" dirty="0"/>
              <a:t> </a:t>
            </a:r>
            <a:r>
              <a:rPr lang="da-DK" sz="1500" dirty="0" err="1"/>
              <a:t>recognised</a:t>
            </a:r>
            <a:r>
              <a:rPr lang="da-DK" sz="1500" dirty="0"/>
              <a:t> for </a:t>
            </a:r>
            <a:r>
              <a:rPr lang="da-DK" sz="1500" dirty="0" err="1"/>
              <a:t>our</a:t>
            </a:r>
            <a:r>
              <a:rPr lang="da-DK" sz="1500" dirty="0"/>
              <a:t> problem and </a:t>
            </a:r>
            <a:r>
              <a:rPr lang="da-DK" sz="1500" dirty="0" err="1"/>
              <a:t>project</a:t>
            </a:r>
            <a:r>
              <a:rPr lang="da-DK" sz="1500" dirty="0"/>
              <a:t> </a:t>
            </a:r>
            <a:r>
              <a:rPr lang="da-DK" sz="1500" dirty="0" err="1"/>
              <a:t>based</a:t>
            </a:r>
            <a:r>
              <a:rPr lang="da-DK" sz="1500" dirty="0"/>
              <a:t> </a:t>
            </a:r>
            <a:r>
              <a:rPr lang="da-DK" sz="1500" dirty="0" err="1"/>
              <a:t>learning</a:t>
            </a:r>
            <a:r>
              <a:rPr lang="da-DK" sz="1500" dirty="0"/>
              <a:t> </a:t>
            </a:r>
          </a:p>
          <a:p>
            <a:pPr marL="285750" indent="-285750">
              <a:buBlip>
                <a:blip r:embed="rId3"/>
              </a:buBlip>
            </a:pPr>
            <a:r>
              <a:rPr lang="da-DK" dirty="0" err="1">
                <a:solidFill>
                  <a:srgbClr val="211A52"/>
                </a:solidFill>
              </a:rPr>
              <a:t>Interdisciplinary</a:t>
            </a:r>
            <a:r>
              <a:rPr lang="da-DK" dirty="0">
                <a:solidFill>
                  <a:srgbClr val="211A52"/>
                </a:solidFill>
              </a:rPr>
              <a:t> </a:t>
            </a:r>
            <a:r>
              <a:rPr lang="da-DK" dirty="0" err="1">
                <a:solidFill>
                  <a:srgbClr val="211A52"/>
                </a:solidFill>
              </a:rPr>
              <a:t>focus</a:t>
            </a:r>
            <a:endParaRPr kumimoji="0" lang="da-DK" sz="1500" b="0" i="0" u="none" strike="noStrike" kern="1200" cap="none" spc="0" normalizeH="0" baseline="0" noProof="0" dirty="0">
              <a:ln>
                <a:noFill/>
              </a:ln>
              <a:solidFill>
                <a:srgbClr val="211A52"/>
              </a:solidFill>
              <a:effectLst/>
              <a:uLnTx/>
              <a:uFillTx/>
            </a:endParaRPr>
          </a:p>
          <a:p>
            <a:pPr marL="285750" lvl="0" indent="-285750">
              <a:buBlip>
                <a:blip r:embed="rId3"/>
              </a:buBlip>
              <a:defRPr/>
            </a:pPr>
            <a:r>
              <a:rPr kumimoji="0" lang="da-DK" sz="1500" b="0" i="0" u="none" strike="noStrike" kern="1200" cap="none" spc="0" normalizeH="0" baseline="0" noProof="0" dirty="0">
                <a:ln>
                  <a:noFill/>
                </a:ln>
                <a:solidFill>
                  <a:srgbClr val="211A52"/>
                </a:solidFill>
                <a:effectLst/>
                <a:uLnTx/>
                <a:uFillTx/>
              </a:rPr>
              <a:t>No. 22 i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young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universities</a:t>
            </a:r>
            <a:r>
              <a:rPr kumimoji="0" lang="da-DK" sz="1500" b="0" i="0" u="none" strike="noStrike" kern="1200" cap="none" spc="0" normalizeH="0" baseline="0" noProof="0" dirty="0">
                <a:ln>
                  <a:noFill/>
                </a:ln>
                <a:solidFill>
                  <a:srgbClr val="211A52"/>
                </a:solidFill>
                <a:effectLst/>
                <a:uLnTx/>
                <a:uFillTx/>
              </a:rPr>
              <a:t> (under 50 </a:t>
            </a:r>
            <a:r>
              <a:rPr kumimoji="0" lang="da-DK" sz="1500" b="0" i="0" u="none" strike="noStrike" kern="1200" cap="none" spc="0" normalizeH="0" baseline="0" noProof="0" dirty="0" err="1">
                <a:ln>
                  <a:noFill/>
                </a:ln>
                <a:solidFill>
                  <a:srgbClr val="211A52"/>
                </a:solidFill>
                <a:effectLst/>
                <a:uLnTx/>
                <a:uFillTx/>
              </a:rPr>
              <a:t>yrs</a:t>
            </a:r>
            <a:r>
              <a:rPr kumimoji="0" lang="da-DK" sz="1500" b="0" i="0" u="none" strike="noStrike" kern="1200" cap="none" spc="0" normalizeH="0" baseline="0" noProof="0" dirty="0">
                <a:ln>
                  <a:noFill/>
                </a:ln>
                <a:solidFill>
                  <a:srgbClr val="211A52"/>
                </a:solidFill>
                <a:effectLst/>
                <a:uLnTx/>
                <a:uFillTx/>
              </a:rPr>
              <a:t>) </a:t>
            </a:r>
            <a:r>
              <a:rPr lang="da-DK" sz="1500" dirty="0">
                <a:solidFill>
                  <a:srgbClr val="211A52"/>
                </a:solidFill>
              </a:rPr>
              <a:t>(Times </a:t>
            </a:r>
            <a:r>
              <a:rPr lang="da-DK" sz="1500" dirty="0" err="1">
                <a:solidFill>
                  <a:srgbClr val="211A52"/>
                </a:solidFill>
              </a:rPr>
              <a:t>Higher</a:t>
            </a:r>
            <a:r>
              <a:rPr lang="da-DK" sz="1500" dirty="0">
                <a:solidFill>
                  <a:srgbClr val="211A52"/>
                </a:solidFill>
              </a:rPr>
              <a:t> Education 2024)</a:t>
            </a:r>
            <a:endParaRPr kumimoji="0" lang="da-DK" sz="1500" b="0" i="0" u="none" strike="noStrike" kern="1200" cap="none" spc="0" normalizeH="0" baseline="0" noProof="0" dirty="0">
              <a:ln>
                <a:noFill/>
              </a:ln>
              <a:solidFill>
                <a:srgbClr val="211A52"/>
              </a:solidFill>
              <a:effectLst/>
              <a:uLnTx/>
              <a:uFillTx/>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No. 4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programmes (MIT </a:t>
            </a:r>
            <a:r>
              <a:rPr kumimoji="0" lang="da-DK" sz="1500" b="0" i="0" u="none" strike="noStrike" kern="1200" cap="none" spc="0" normalizeH="0" baseline="0" noProof="0" dirty="0" err="1">
                <a:ln>
                  <a:noFill/>
                </a:ln>
                <a:solidFill>
                  <a:srgbClr val="211A52"/>
                </a:solidFill>
                <a:effectLst/>
                <a:uLnTx/>
                <a:uFillTx/>
              </a:rPr>
              <a:t>report</a:t>
            </a:r>
            <a:r>
              <a:rPr kumimoji="0" lang="da-DK" sz="1500" b="0" i="0" u="none" strike="noStrike" kern="1200" cap="none" spc="0" normalizeH="0" baseline="0" noProof="0" dirty="0">
                <a:ln>
                  <a:noFill/>
                </a:ln>
                <a:solidFill>
                  <a:srgbClr val="211A52"/>
                </a:solidFill>
                <a:effectLst/>
                <a:uLnTx/>
                <a:uFillTx/>
              </a:rPr>
              <a:t> 2018)</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Best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university</a:t>
            </a:r>
            <a:r>
              <a:rPr kumimoji="0" lang="da-DK" sz="1500" b="0" i="0" u="none" strike="noStrike" kern="1200" cap="none" spc="0" normalizeH="0" baseline="0" noProof="0" dirty="0">
                <a:ln>
                  <a:noFill/>
                </a:ln>
                <a:solidFill>
                  <a:srgbClr val="211A52"/>
                </a:solidFill>
                <a:effectLst/>
                <a:uLnTx/>
                <a:uFillTx/>
              </a:rPr>
              <a:t> in Europe and No. 11 in the </a:t>
            </a:r>
            <a:r>
              <a:rPr kumimoji="0" lang="da-DK" sz="1500" b="0" i="0" u="none" strike="noStrike" kern="1200" cap="none" spc="0" normalizeH="0" baseline="0" noProof="0" dirty="0" err="1">
                <a:ln>
                  <a:noFill/>
                </a:ln>
                <a:solidFill>
                  <a:srgbClr val="211A52"/>
                </a:solidFill>
                <a:effectLst/>
                <a:uLnTx/>
                <a:uFillTx/>
              </a:rPr>
              <a:t>world</a:t>
            </a:r>
            <a:r>
              <a:rPr kumimoji="0" lang="da-DK" sz="1500" b="0" i="0" u="none" strike="noStrike" kern="1200" cap="none" spc="0" normalizeH="0" baseline="0" noProof="0" dirty="0">
                <a:ln>
                  <a:noFill/>
                </a:ln>
                <a:solidFill>
                  <a:srgbClr val="211A52"/>
                </a:solidFill>
                <a:effectLst/>
                <a:uLnTx/>
                <a:uFillTx/>
              </a:rPr>
              <a:t> (US News 2023 ranking)</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en-GB" sz="1500" i="0" u="none" strike="noStrike" kern="1200" cap="none" spc="0" normalizeH="0" baseline="0" noProof="0" dirty="0">
                <a:ln>
                  <a:noFill/>
                </a:ln>
                <a:effectLst/>
                <a:uLnTx/>
                <a:uFillTx/>
                <a:ea typeface="+mn-ea"/>
                <a:cs typeface="+mn-cs"/>
              </a:rPr>
              <a:t>No. 4 (2024) in the world on sustainability (</a:t>
            </a:r>
            <a:r>
              <a:rPr lang="en-GB" sz="1500" dirty="0">
                <a:latin typeface="+mn-lt"/>
              </a:rPr>
              <a:t>Times Higher Education Impact Ranking 2024)</a:t>
            </a:r>
            <a:endParaRPr kumimoji="0" lang="da-DK" sz="1500" i="0" u="none" strike="noStrike" kern="1200" cap="none" spc="0" normalizeH="0" baseline="0" noProof="0" dirty="0">
              <a:ln>
                <a:noFill/>
              </a:ln>
              <a:effectLst/>
              <a:uLnTx/>
              <a:uFillTx/>
            </a:endParaRPr>
          </a:p>
          <a:p>
            <a:pPr marR="0" lvl="0" algn="l" defTabSz="914318" rtl="0" eaLnBrk="1" fontAlgn="auto" latinLnBrk="0" hangingPunct="1">
              <a:lnSpc>
                <a:spcPct val="120000"/>
              </a:lnSpc>
              <a:spcBef>
                <a:spcPts val="1000"/>
              </a:spcBef>
              <a:spcAft>
                <a:spcPts val="0"/>
              </a:spcAft>
              <a:buClrTx/>
              <a:buSzTx/>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0511915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70290"/>
            <a:ext cx="10022355"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STRONG COLLABORATION SKILLS</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THE PREFERRED COLLABORATION PARTNER OF THE DANISH BUSINESS WORLD</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Research-intense companies consider AAU to be the best Danish university at handling the process from patent to commercialisation</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pPr rtl="0"/>
            <a:r>
              <a:rPr lang="en-gb" sz="1200" dirty="0">
                <a:latin typeface="Arial" panose="020B0604020202020204" pitchFamily="34" charset="0"/>
                <a:cs typeface="Arial" panose="020B0604020202020204" pitchFamily="34" charset="0"/>
              </a:rPr>
              <a:t>Between 500 and 600 research partnerships are annually established between AAU and public/private actors</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AAU ranks first on the list from the Confederation of Danish Industry (DI) of how satisfied Danish companies are with collaborating with Danish universities </a:t>
            </a:r>
            <a:endParaRPr lang="da-DK" sz="1200"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3" name="Tekstfelt 2"/>
          <p:cNvSpPr txBox="1"/>
          <p:nvPr/>
        </p:nvSpPr>
        <p:spPr>
          <a:xfrm>
            <a:off x="8619447" y="3926272"/>
            <a:ext cx="3519055"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THE BEST AT ESTABLISHING COLLABORATION AGREEMENTS</a:t>
            </a:r>
          </a:p>
        </p:txBody>
      </p:sp>
      <p:sp>
        <p:nvSpPr>
          <p:cNvPr id="11" name="Tekstfelt 10"/>
          <p:cNvSpPr txBox="1"/>
          <p:nvPr/>
        </p:nvSpPr>
        <p:spPr>
          <a:xfrm>
            <a:off x="4373217" y="3998997"/>
            <a:ext cx="3311666"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FLEXIBLE APPROACH TOWARDS COLLABORATION</a:t>
            </a:r>
            <a:endParaRPr lang="da-DK" sz="1600" b="1" dirty="0">
              <a:solidFill>
                <a:srgbClr val="000061"/>
              </a:solidFill>
              <a:latin typeface="+mj-lt"/>
              <a:cs typeface="Arial" panose="020B0604020202020204" pitchFamily="34" charset="0"/>
            </a:endParaRPr>
          </a:p>
        </p:txBody>
      </p:sp>
      <p:pic>
        <p:nvPicPr>
          <p:cNvPr id="17" name="Billed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663813" cy="1665097"/>
          </a:xfrm>
          <a:prstGeom prst="rect">
            <a:avLst/>
          </a:prstGeom>
        </p:spPr>
      </p:pic>
      <p:pic>
        <p:nvPicPr>
          <p:cNvPr id="19" name="Billed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10083759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648887" y="330850"/>
            <a:ext cx="10848347" cy="1621619"/>
          </a:xfrm>
        </p:spPr>
        <p:txBody>
          <a:bodyPr rtlCol="0"/>
          <a:lstStyle/>
          <a:p>
            <a:r>
              <a:rPr lang="en-gb" dirty="0">
                <a:solidFill>
                  <a:srgbClr val="002060"/>
                </a:solidFill>
                <a:latin typeface="Arial" panose="020B0604020202020204" pitchFamily="34" charset="0"/>
                <a:cs typeface="Arial" panose="020B0604020202020204" pitchFamily="34" charset="0"/>
              </a:rPr>
              <a:t>AAU COLLABORATES WITH COMPANIES ACROSS DENMARK</a:t>
            </a:r>
            <a:endParaRPr lang="da-DK" dirty="0">
              <a:solidFill>
                <a:srgbClr val="002060"/>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7951399" y="3661774"/>
            <a:ext cx="3959956" cy="3718847"/>
          </a:xfrm>
        </p:spPr>
        <p:txBody>
          <a:bodyPr rtlCol="0">
            <a:normAutofit/>
          </a:bodyPr>
          <a:lstStyle/>
          <a:p>
            <a:pPr marL="0" indent="0" rtl="0">
              <a:buNone/>
            </a:pPr>
            <a:endParaRPr lang="da-DK" dirty="0">
              <a:latin typeface="Arial" panose="020B0604020202020204" pitchFamily="34" charset="0"/>
              <a:cs typeface="Arial" panose="020B0604020202020204" pitchFamily="34" charset="0"/>
            </a:endParaRPr>
          </a:p>
          <a:p>
            <a:pPr rtl="0">
              <a:buFont typeface="Arial" pitchFamily="34" charset="0"/>
              <a:buBlip>
                <a:blip r:embed="rId3"/>
              </a:buBlip>
            </a:pPr>
            <a:r>
              <a:rPr lang="en-gb" dirty="0">
                <a:latin typeface="Arial" panose="020B0604020202020204" pitchFamily="34" charset="0"/>
                <a:cs typeface="Arial" panose="020B0604020202020204" pitchFamily="34" charset="0"/>
              </a:rPr>
              <a:t>AAU’s collaboration partners include a high proportion of industrial companies and IT companies. </a:t>
            </a:r>
          </a:p>
          <a:p>
            <a:pPr>
              <a:buBlip>
                <a:blip r:embed="rId3"/>
              </a:buBlip>
            </a:pPr>
            <a:r>
              <a:rPr lang="en-US"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rtl="0">
              <a:buFont typeface="Arial" pitchFamily="34" charset="0"/>
              <a:buBlip>
                <a:blip r:embed="rId3"/>
              </a:buBlip>
            </a:pPr>
            <a:r>
              <a:rPr lang="en-gb" dirty="0">
                <a:latin typeface="Arial" panose="020B0604020202020204" pitchFamily="34" charset="0"/>
                <a:cs typeface="Arial" panose="020B0604020202020204" pitchFamily="34" charset="0"/>
              </a:rPr>
              <a:t>More than a third of AAU’s business partners have a high R&amp;D intensity.</a:t>
            </a:r>
            <a:endParaRPr lang="en-US" dirty="0">
              <a:latin typeface="Arial" panose="020B0604020202020204" pitchFamily="34" charset="0"/>
              <a:cs typeface="Arial" panose="020B0604020202020204" pitchFamily="34" charset="0"/>
            </a:endParaRPr>
          </a:p>
          <a:p>
            <a:pPr marL="0" indent="0" rtl="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2042" y="1830379"/>
            <a:ext cx="4149148" cy="4552950"/>
          </a:xfrm>
          <a:prstGeom prst="rect">
            <a:avLst/>
          </a:prstGeom>
        </p:spPr>
      </p:pic>
      <p:sp>
        <p:nvSpPr>
          <p:cNvPr id="13" name="Rektangel 12"/>
          <p:cNvSpPr/>
          <p:nvPr/>
        </p:nvSpPr>
        <p:spPr>
          <a:xfrm>
            <a:off x="4981038" y="1978138"/>
            <a:ext cx="2724127" cy="1732590"/>
          </a:xfrm>
          <a:prstGeom prst="rect">
            <a:avLst/>
          </a:prstGeom>
        </p:spPr>
        <p:txBody>
          <a:bodyPr wrap="square" rtlCol="0">
            <a:spAutoFit/>
          </a:bodyPr>
          <a:lstStyle/>
          <a:p>
            <a:pPr rtl="0">
              <a:lnSpc>
                <a:spcPct val="200000"/>
              </a:lnSpc>
            </a:pPr>
            <a:r>
              <a:rPr lang="en-gb" sz="1100" b="1" dirty="0">
                <a:latin typeface="Arial" panose="020B0604020202020204" pitchFamily="34" charset="0"/>
                <a:cs typeface="Arial" panose="020B0604020202020204" pitchFamily="34" charset="0"/>
              </a:rPr>
              <a:t>NORTH DENMARK REGION</a:t>
            </a:r>
          </a:p>
          <a:p>
            <a:pPr>
              <a:lnSpc>
                <a:spcPct val="200000"/>
              </a:lnSpc>
            </a:pPr>
            <a:r>
              <a:rPr lang="en-gb" sz="1100" b="1" dirty="0">
                <a:solidFill>
                  <a:schemeClr val="bg2"/>
                </a:solidFill>
                <a:latin typeface="Arial" panose="020B0604020202020204" pitchFamily="34" charset="0"/>
                <a:cs typeface="Arial" panose="020B0604020202020204" pitchFamily="34" charset="0"/>
              </a:rPr>
              <a:t>CENTRAL DENMARK REGION</a:t>
            </a:r>
            <a:endParaRPr lang="en-US" sz="1100" b="1" dirty="0">
              <a:solidFill>
                <a:schemeClr val="bg2"/>
              </a:solidFill>
              <a:latin typeface="Arial" panose="020B0604020202020204" pitchFamily="34" charset="0"/>
              <a:cs typeface="Arial" panose="020B0604020202020204" pitchFamily="34" charset="0"/>
            </a:endParaRPr>
          </a:p>
          <a:p>
            <a:pPr rtl="0">
              <a:lnSpc>
                <a:spcPct val="200000"/>
              </a:lnSpc>
            </a:pPr>
            <a:r>
              <a:rPr lang="en-gb" sz="1100" b="1" dirty="0">
                <a:solidFill>
                  <a:schemeClr val="accent6"/>
                </a:solidFill>
                <a:latin typeface="Arial" panose="020B0604020202020204" pitchFamily="34" charset="0"/>
                <a:cs typeface="Arial" panose="020B0604020202020204" pitchFamily="34" charset="0"/>
              </a:rPr>
              <a:t>REGION OF SOUTHERN DENMARK</a:t>
            </a:r>
          </a:p>
          <a:p>
            <a:pPr rtl="0">
              <a:lnSpc>
                <a:spcPct val="200000"/>
              </a:lnSpc>
            </a:pPr>
            <a:r>
              <a:rPr lang="en-gb" sz="1100" b="1" dirty="0">
                <a:solidFill>
                  <a:schemeClr val="accent4"/>
                </a:solidFill>
                <a:latin typeface="Arial" panose="020B0604020202020204" pitchFamily="34" charset="0"/>
                <a:cs typeface="Arial" panose="020B0604020202020204" pitchFamily="34" charset="0"/>
              </a:rPr>
              <a:t>CAPITAL REGION OF DENMARK</a:t>
            </a:r>
          </a:p>
          <a:p>
            <a:pPr rtl="0">
              <a:lnSpc>
                <a:spcPct val="200000"/>
              </a:lnSpc>
            </a:pPr>
            <a:r>
              <a:rPr lang="en-gb" sz="1100" b="1" dirty="0">
                <a:solidFill>
                  <a:schemeClr val="accent3"/>
                </a:solidFill>
                <a:latin typeface="Arial" panose="020B0604020202020204" pitchFamily="34" charset="0"/>
                <a:cs typeface="Arial" panose="020B0604020202020204" pitchFamily="34" charset="0"/>
              </a:rPr>
              <a:t>REGION ZEALAND</a:t>
            </a:r>
          </a:p>
        </p:txBody>
      </p:sp>
      <p:sp>
        <p:nvSpPr>
          <p:cNvPr id="798" name="Rektangel 797"/>
          <p:cNvSpPr/>
          <p:nvPr/>
        </p:nvSpPr>
        <p:spPr>
          <a:xfrm>
            <a:off x="2908892" y="1982433"/>
            <a:ext cx="1866217" cy="1724575"/>
          </a:xfrm>
          <a:prstGeom prst="rect">
            <a:avLst/>
          </a:prstGeom>
        </p:spPr>
        <p:txBody>
          <a:bodyPr wrap="square" rtlCol="0">
            <a:spAutoFit/>
          </a:bodyPr>
          <a:lstStyle/>
          <a:p>
            <a:pPr algn="r" rtl="0">
              <a:lnSpc>
                <a:spcPct val="150000"/>
              </a:lnSpc>
            </a:pPr>
            <a:r>
              <a:rPr lang="en-gb" sz="1450" b="1" dirty="0">
                <a:latin typeface="Arial" panose="020B0604020202020204" pitchFamily="34" charset="0"/>
                <a:cs typeface="Arial" panose="020B0604020202020204" pitchFamily="34" charset="0"/>
              </a:rPr>
              <a:t>29%</a:t>
            </a:r>
          </a:p>
          <a:p>
            <a:pPr algn="r">
              <a:lnSpc>
                <a:spcPct val="150000"/>
              </a:lnSpc>
            </a:pPr>
            <a:r>
              <a:rPr lang="en-gb" sz="1450" b="1" dirty="0">
                <a:latin typeface="Arial" panose="020B0604020202020204" pitchFamily="34" charset="0"/>
                <a:cs typeface="Arial" panose="020B0604020202020204" pitchFamily="34" charset="0"/>
              </a:rPr>
              <a:t>24%</a:t>
            </a:r>
            <a:endParaRPr lang="en-US" sz="1450" b="1" dirty="0">
              <a:latin typeface="Arial" panose="020B0604020202020204" pitchFamily="34" charset="0"/>
              <a:cs typeface="Arial" panose="020B0604020202020204" pitchFamily="34" charset="0"/>
            </a:endParaRPr>
          </a:p>
          <a:p>
            <a:pPr algn="r" rtl="0">
              <a:lnSpc>
                <a:spcPct val="150000"/>
              </a:lnSpc>
            </a:pPr>
            <a:r>
              <a:rPr lang="en-gb" sz="1450" b="1" dirty="0">
                <a:latin typeface="Arial" panose="020B0604020202020204" pitchFamily="34" charset="0"/>
                <a:cs typeface="Arial" panose="020B0604020202020204" pitchFamily="34" charset="0"/>
              </a:rPr>
              <a:t>14%</a:t>
            </a:r>
          </a:p>
          <a:p>
            <a:pPr algn="r" rtl="0">
              <a:lnSpc>
                <a:spcPct val="150000"/>
              </a:lnSpc>
            </a:pPr>
            <a:r>
              <a:rPr lang="en-gb" sz="1450" b="1" dirty="0">
                <a:latin typeface="Arial" panose="020B0604020202020204" pitchFamily="34" charset="0"/>
                <a:cs typeface="Arial" panose="020B0604020202020204" pitchFamily="34" charset="0"/>
              </a:rPr>
              <a:t>31%</a:t>
            </a:r>
          </a:p>
          <a:p>
            <a:pPr algn="r" rtl="0">
              <a:lnSpc>
                <a:spcPct val="150000"/>
              </a:lnSpc>
            </a:pPr>
            <a:r>
              <a:rPr lang="en-gb" sz="1450" b="1" dirty="0">
                <a:latin typeface="Arial" panose="020B0604020202020204" pitchFamily="34" charset="0"/>
                <a:cs typeface="Arial" panose="020B0604020202020204" pitchFamily="34" charset="0"/>
              </a:rPr>
              <a:t>2%</a:t>
            </a:r>
          </a:p>
        </p:txBody>
      </p:sp>
    </p:spTree>
    <p:extLst>
      <p:ext uri="{BB962C8B-B14F-4D97-AF65-F5344CB8AC3E}">
        <p14:creationId xmlns:p14="http://schemas.microsoft.com/office/powerpoint/2010/main" val="24969913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t="-1" b="-1"/>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rtlCol="0" anchor="t">
            <a:noAutofit/>
          </a:bodyPr>
          <a:lstStyle/>
          <a:p>
            <a:pPr rtl="0">
              <a:lnSpc>
                <a:spcPct val="90000"/>
              </a:lnSpc>
            </a:pPr>
            <a:r>
              <a:rPr lang="en-gb" dirty="0"/>
              <a:t>TRADITION OF COLLABORATION</a:t>
            </a:r>
            <a:endParaRPr lang="da-DK" dirty="0"/>
          </a:p>
        </p:txBody>
      </p:sp>
      <p:sp>
        <p:nvSpPr>
          <p:cNvPr id="9" name="Pladsholder til tekst 8"/>
          <p:cNvSpPr>
            <a:spLocks noGrp="1"/>
          </p:cNvSpPr>
          <p:nvPr>
            <p:ph type="body" sz="quarter" idx="12"/>
          </p:nvPr>
        </p:nvSpPr>
        <p:spPr>
          <a:xfrm>
            <a:off x="587375" y="2143359"/>
            <a:ext cx="4490445" cy="3752115"/>
          </a:xfrm>
        </p:spPr>
        <p:txBody>
          <a:bodyPr rtlCol="0">
            <a:normAutofit/>
          </a:bodyPr>
          <a:lstStyle/>
          <a:p>
            <a:pPr rtl="0"/>
            <a:r>
              <a:rPr lang="en-gb" dirty="0"/>
              <a:t>AAU’s problem-based research and learning model creates change</a:t>
            </a:r>
            <a:br>
              <a:rPr lang="da-DK" dirty="0"/>
            </a:br>
            <a:endParaRPr lang="da-DK" dirty="0"/>
          </a:p>
          <a:p>
            <a:pPr rtl="0"/>
            <a:r>
              <a:rPr lang="en-gb"/>
              <a:t>Research </a:t>
            </a:r>
            <a:r>
              <a:rPr lang="en-gb" dirty="0"/>
              <a:t>is conducted in close collaboration with the Danish business community and public partners</a:t>
            </a:r>
          </a:p>
          <a:p>
            <a:pPr rtl="0"/>
            <a:endParaRPr lang="da-DK" dirty="0"/>
          </a:p>
          <a:p>
            <a:pPr rtl="0"/>
            <a:r>
              <a:rPr lang="en-gb" dirty="0"/>
              <a:t>AAU culture supports the vigour and zeal of AAU staff and students</a:t>
            </a:r>
            <a:endParaRPr lang="en-GB" dirty="0"/>
          </a:p>
          <a:p>
            <a:pPr rtl="0"/>
            <a:endParaRPr lang="en-GB" dirty="0"/>
          </a:p>
          <a:p>
            <a:pPr rtl="0"/>
            <a:r>
              <a:rPr lang="en-gb" dirty="0"/>
              <a:t>Strong focus on developing new ways of supporting knowledge collaboration</a:t>
            </a:r>
            <a:endParaRPr lang="en-GB" dirty="0"/>
          </a:p>
          <a:p>
            <a:pPr marL="0" indent="0" rtl="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32</a:t>
            </a:fld>
            <a:endParaRPr lang="en-US"/>
          </a:p>
        </p:txBody>
      </p:sp>
    </p:spTree>
    <p:extLst>
      <p:ext uri="{BB962C8B-B14F-4D97-AF65-F5344CB8AC3E}">
        <p14:creationId xmlns:p14="http://schemas.microsoft.com/office/powerpoint/2010/main" val="19728003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VALUE FOR SOCIETY</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ENHANCING COMPETITIVENESS</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587374" y="4737160"/>
            <a:ext cx="2923269" cy="1323439"/>
          </a:xfrm>
          <a:prstGeom prst="rect">
            <a:avLst/>
          </a:prstGeom>
          <a:noFill/>
        </p:spPr>
        <p:txBody>
          <a:bodyPr wrap="square" lIns="0" rIns="0" rtlCol="0">
            <a:spAutoFit/>
          </a:bodyPr>
          <a:lstStyle/>
          <a:p>
            <a:pPr rtl="0"/>
            <a:r>
              <a:rPr lang="en-gb" sz="1600" dirty="0">
                <a:latin typeface="Arial" panose="020B0604020202020204" pitchFamily="34" charset="0"/>
                <a:cs typeface="Arial" panose="020B0604020202020204" pitchFamily="34" charset="0"/>
              </a:rPr>
              <a:t>Just under 90% of the companies will enhance their competitiveness to a large or some extent when collaborating with AAU</a:t>
            </a:r>
            <a:endParaRPr lang="da-DK" sz="1600" b="1" dirty="0">
              <a:latin typeface="Arial" panose="020B0604020202020204" pitchFamily="34" charset="0"/>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GROWING PRODUCTIVITY</a:t>
            </a:r>
            <a:endParaRPr lang="da-DK" sz="1600" b="1" dirty="0">
              <a:solidFill>
                <a:srgbClr val="000061"/>
              </a:solidFill>
              <a:latin typeface="+mj-lt"/>
              <a:cs typeface="Arial" panose="020B0604020202020204" pitchFamily="34" charset="0"/>
            </a:endParaRP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pPr rtl="0"/>
            <a:r>
              <a:rPr lang="en-gb" sz="1600">
                <a:latin typeface="Arial" panose="020B0604020202020204" pitchFamily="34" charset="0"/>
                <a:cs typeface="Arial" panose="020B0604020202020204" pitchFamily="34" charset="0"/>
              </a:rPr>
              <a:t>The productivity of the companies grows 12% on average </a:t>
            </a:r>
          </a:p>
          <a:p>
            <a:pPr rtl="0"/>
            <a:r>
              <a:rPr lang="en-gb" sz="1600">
                <a:latin typeface="Arial" panose="020B0604020202020204" pitchFamily="34" charset="0"/>
                <a:cs typeface="Arial" panose="020B0604020202020204" pitchFamily="34" charset="0"/>
              </a:rPr>
              <a:t> when collaborating with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pPr rtl="0"/>
            <a:r>
              <a:rPr lang="en-gb" sz="1600"/>
              <a:t>More than 90% of public collaboration partners state that they have received new inspiration and acquired new competences through their collaboration with AAU </a:t>
            </a:r>
            <a:endParaRPr lang="da-DK" sz="1600" dirty="0"/>
          </a:p>
        </p:txBody>
      </p:sp>
      <p:sp>
        <p:nvSpPr>
          <p:cNvPr id="23" name="Tekstfelt 22"/>
          <p:cNvSpPr txBox="1"/>
          <p:nvPr/>
        </p:nvSpPr>
        <p:spPr>
          <a:xfrm>
            <a:off x="8116584" y="4021644"/>
            <a:ext cx="3368667" cy="584775"/>
          </a:xfrm>
          <a:prstGeom prst="rect">
            <a:avLst/>
          </a:prstGeom>
          <a:noFill/>
        </p:spPr>
        <p:txBody>
          <a:bodyPr wrap="square" rtlCol="0">
            <a:spAutoFit/>
          </a:bodyPr>
          <a:lstStyle/>
          <a:p>
            <a:pPr rtl="0"/>
            <a:r>
              <a:rPr lang="en-gb" sz="1600">
                <a:latin typeface="+mj-lt"/>
              </a:rPr>
              <a:t>PROMOTING INNOVATION CULTURE</a:t>
            </a:r>
            <a:endParaRPr lang="da-DK" sz="1600" dirty="0">
              <a:latin typeface="+mj-lt"/>
            </a:endParaRPr>
          </a:p>
        </p:txBody>
      </p:sp>
      <p:pic>
        <p:nvPicPr>
          <p:cNvPr id="16" name="Billed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17" name="Billed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8" name="Billed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7136288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3"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4"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5" name="Titel 4"/>
          <p:cNvSpPr>
            <a:spLocks noGrp="1"/>
          </p:cNvSpPr>
          <p:nvPr>
            <p:ph type="title"/>
          </p:nvPr>
        </p:nvSpPr>
        <p:spPr>
          <a:xfrm>
            <a:off x="587373" y="359274"/>
            <a:ext cx="5892256" cy="1106920"/>
          </a:xfrm>
        </p:spPr>
        <p:txBody>
          <a:bodyPr rtlCol="0"/>
          <a:lstStyle/>
          <a:p>
            <a:r>
              <a:rPr lang="en-gb" dirty="0">
                <a:solidFill>
                  <a:srgbClr val="002060"/>
                </a:solidFill>
                <a:latin typeface="Arial" panose="020B0604020202020204" pitchFamily="34" charset="0"/>
                <a:cs typeface="Arial" panose="020B0604020202020204" pitchFamily="34" charset="0"/>
              </a:rPr>
              <a:t>TOGETHER WE ARE STRONGER</a:t>
            </a:r>
            <a:br>
              <a:rPr lang="da-DK" dirty="0">
                <a:solidFill>
                  <a:srgbClr val="002060"/>
                </a:solidFill>
                <a:latin typeface="Arial" panose="020B0604020202020204" pitchFamily="34" charset="0"/>
                <a:cs typeface="Arial" panose="020B0604020202020204" pitchFamily="34" charset="0"/>
              </a:rPr>
            </a:br>
            <a:endParaRPr lang="da-DK" dirty="0">
              <a:solidFill>
                <a:srgbClr val="002060"/>
              </a:solidFill>
              <a:latin typeface="Arial" panose="020B0604020202020204" pitchFamily="34" charset="0"/>
              <a:cs typeface="Arial" panose="020B0604020202020204" pitchFamily="34" charset="0"/>
            </a:endParaRPr>
          </a:p>
        </p:txBody>
      </p:sp>
      <p:sp>
        <p:nvSpPr>
          <p:cNvPr id="7" name="Pladsholder til tekst 6"/>
          <p:cNvSpPr>
            <a:spLocks noGrp="1"/>
          </p:cNvSpPr>
          <p:nvPr>
            <p:ph type="body" sz="quarter" idx="12"/>
          </p:nvPr>
        </p:nvSpPr>
        <p:spPr>
          <a:xfrm>
            <a:off x="640094" y="1854893"/>
            <a:ext cx="5088354" cy="3863045"/>
          </a:xfrm>
        </p:spPr>
        <p:txBody>
          <a:bodyPr rtlCol="0">
            <a:noAutofit/>
          </a:bodyPr>
          <a:lstStyle/>
          <a:p>
            <a:pPr marL="0" indent="0" algn="just" rtl="0" fontAlgn="base">
              <a:buNone/>
            </a:pPr>
            <a:r>
              <a:rPr lang="en-gb" dirty="0"/>
              <a:t>AAU attaches great importance to the collaboration with small and medium-sized companies;  for instance as partner in the energy cluster House of Energy and the ICT cluster </a:t>
            </a:r>
            <a:r>
              <a:rPr lang="en-gb" dirty="0" err="1"/>
              <a:t>BrainsBusiness</a:t>
            </a:r>
            <a:endParaRPr lang="da-DK" dirty="0"/>
          </a:p>
          <a:p>
            <a:pPr marL="0" indent="0" rtl="0">
              <a:buNone/>
            </a:pPr>
            <a:endParaRPr lang="da-DK" b="1" dirty="0"/>
          </a:p>
          <a:p>
            <a:pPr rtl="0"/>
            <a:r>
              <a:rPr lang="en-gb" dirty="0"/>
              <a:t>56% of the companies in the Danish clusters state that they have received </a:t>
            </a:r>
            <a:r>
              <a:rPr lang="en-gb" b="1" dirty="0"/>
              <a:t>access to new, relevant knowledge</a:t>
            </a:r>
          </a:p>
          <a:p>
            <a:pPr marL="0" indent="0" rtl="0">
              <a:buNone/>
            </a:pPr>
            <a:endParaRPr lang="da-DK" dirty="0"/>
          </a:p>
          <a:p>
            <a:pPr rtl="0"/>
            <a:r>
              <a:rPr lang="en-gb" b="1" dirty="0"/>
              <a:t>55% have created or expect to create innovation </a:t>
            </a:r>
            <a:r>
              <a:rPr lang="en-gb" dirty="0"/>
              <a:t>in the form of new products, services or processes through cluster activities</a:t>
            </a:r>
          </a:p>
          <a:p>
            <a:pPr marL="0" indent="0" rtl="0">
              <a:buNone/>
            </a:pPr>
            <a:endParaRPr lang="da-DK" dirty="0"/>
          </a:p>
          <a:p>
            <a:pPr rtl="0"/>
            <a:endParaRPr lang="da-DK" dirty="0"/>
          </a:p>
          <a:p>
            <a:pPr algn="just" rtl="0" fontAlgn="base"/>
            <a:endParaRPr lang="da-DK" b="1" dirty="0"/>
          </a:p>
          <a:p>
            <a:pPr marL="0" indent="0" rtl="0" fontAlgn="base">
              <a:buNone/>
            </a:pPr>
            <a:endParaRPr lang="da-DK" b="1" dirty="0"/>
          </a:p>
          <a:p>
            <a:pPr rtl="0" fontAlgn="base"/>
            <a:endParaRPr lang="da-DK" b="1" dirty="0"/>
          </a:p>
          <a:p>
            <a:pPr rtl="0" fontAlgn="base"/>
            <a:endParaRPr lang="da-DK" b="1" dirty="0"/>
          </a:p>
          <a:p>
            <a:pPr marL="0" indent="0" rtl="0">
              <a:buNone/>
            </a:pPr>
            <a:endParaRPr lang="da-DK" dirty="0"/>
          </a:p>
        </p:txBody>
      </p:sp>
      <p:sp>
        <p:nvSpPr>
          <p:cNvPr id="3" name="Tekstfelt 2"/>
          <p:cNvSpPr txBox="1"/>
          <p:nvPr/>
        </p:nvSpPr>
        <p:spPr>
          <a:xfrm>
            <a:off x="6925572" y="576680"/>
            <a:ext cx="4572000" cy="400110"/>
          </a:xfrm>
          <a:prstGeom prst="rect">
            <a:avLst/>
          </a:prstGeom>
          <a:noFill/>
        </p:spPr>
        <p:txBody>
          <a:bodyPr wrap="square" rtlCol="0">
            <a:spAutoFit/>
          </a:bodyPr>
          <a:lstStyle/>
          <a:p>
            <a:pPr algn="ctr" rtl="0"/>
            <a:r>
              <a:rPr lang="en-gb" sz="2000" b="1"/>
              <a:t>Core activities of the clusters</a:t>
            </a:r>
            <a:endParaRPr lang="da-DK" sz="2000" b="1" dirty="0"/>
          </a:p>
        </p:txBody>
      </p:sp>
      <p:sp>
        <p:nvSpPr>
          <p:cNvPr id="2" name="Tekstfelt 1"/>
          <p:cNvSpPr txBox="1"/>
          <p:nvPr/>
        </p:nvSpPr>
        <p:spPr>
          <a:xfrm>
            <a:off x="7097516" y="3213213"/>
            <a:ext cx="1672228" cy="584775"/>
          </a:xfrm>
          <a:prstGeom prst="rect">
            <a:avLst/>
          </a:prstGeom>
          <a:noFill/>
        </p:spPr>
        <p:txBody>
          <a:bodyPr wrap="square" rtlCol="0">
            <a:spAutoFit/>
          </a:bodyPr>
          <a:lstStyle/>
          <a:p>
            <a:pPr rtl="0"/>
            <a:r>
              <a:rPr lang="en-gb" sz="1600"/>
              <a:t>International</a:t>
            </a:r>
            <a:r>
              <a:rPr lang="en-gb" sz="1400"/>
              <a:t> </a:t>
            </a:r>
            <a:r>
              <a:rPr lang="en-gb" sz="1600"/>
              <a:t>collaboration</a:t>
            </a:r>
            <a:endParaRPr lang="da-DK" sz="1600" dirty="0"/>
          </a:p>
        </p:txBody>
      </p:sp>
      <p:sp>
        <p:nvSpPr>
          <p:cNvPr id="4" name="Tekstfelt 3"/>
          <p:cNvSpPr txBox="1"/>
          <p:nvPr/>
        </p:nvSpPr>
        <p:spPr>
          <a:xfrm>
            <a:off x="7214979" y="5074530"/>
            <a:ext cx="2132412" cy="338554"/>
          </a:xfrm>
          <a:prstGeom prst="rect">
            <a:avLst/>
          </a:prstGeom>
          <a:noFill/>
        </p:spPr>
        <p:txBody>
          <a:bodyPr wrap="square" rtlCol="0">
            <a:spAutoFit/>
          </a:bodyPr>
          <a:lstStyle/>
          <a:p>
            <a:pPr algn="ctr" rtl="0"/>
            <a:r>
              <a:rPr lang="en-gb" sz="1600" dirty="0"/>
              <a:t>Communication</a:t>
            </a:r>
            <a:endParaRPr lang="da-DK" sz="1600" dirty="0"/>
          </a:p>
        </p:txBody>
      </p:sp>
      <p:sp>
        <p:nvSpPr>
          <p:cNvPr id="14" name="Tekstfelt 13"/>
          <p:cNvSpPr txBox="1"/>
          <p:nvPr/>
        </p:nvSpPr>
        <p:spPr>
          <a:xfrm>
            <a:off x="9270124" y="4780608"/>
            <a:ext cx="1902135" cy="830997"/>
          </a:xfrm>
          <a:prstGeom prst="rect">
            <a:avLst/>
          </a:prstGeom>
          <a:noFill/>
        </p:spPr>
        <p:txBody>
          <a:bodyPr wrap="square" rtlCol="0">
            <a:spAutoFit/>
          </a:bodyPr>
          <a:lstStyle/>
          <a:p>
            <a:pPr algn="ctr" rtl="0"/>
            <a:r>
              <a:rPr lang="en-gb" sz="1600"/>
              <a:t>Matchmaking </a:t>
            </a:r>
          </a:p>
          <a:p>
            <a:pPr algn="ctr" rtl="0"/>
            <a:r>
              <a:rPr lang="en-gb" sz="1600"/>
              <a:t>and </a:t>
            </a:r>
          </a:p>
          <a:p>
            <a:pPr algn="ctr" rtl="0"/>
            <a:r>
              <a:rPr lang="en-gb" sz="1600"/>
              <a:t>knowledge sharing</a:t>
            </a:r>
            <a:endParaRPr lang="da-DK" sz="1600" dirty="0"/>
          </a:p>
        </p:txBody>
      </p:sp>
      <p:sp>
        <p:nvSpPr>
          <p:cNvPr id="20"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Collaborative projects</a:t>
            </a:r>
            <a:endParaRPr lang="en-US" sz="1600" dirty="0">
              <a:solidFill>
                <a:schemeClr val="tx1"/>
              </a:solidFill>
            </a:endParaRPr>
          </a:p>
        </p:txBody>
      </p:sp>
      <p:sp>
        <p:nvSpPr>
          <p:cNvPr id="21"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Competence development</a:t>
            </a:r>
            <a:endParaRPr lang="en-US" sz="1600" dirty="0">
              <a:solidFill>
                <a:schemeClr val="tx1"/>
              </a:solidFill>
            </a:endParaRPr>
          </a:p>
        </p:txBody>
      </p:sp>
    </p:spTree>
    <p:extLst>
      <p:ext uri="{BB962C8B-B14F-4D97-AF65-F5344CB8AC3E}">
        <p14:creationId xmlns:p14="http://schemas.microsoft.com/office/powerpoint/2010/main" val="33332145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lede 2" descr="Et billede, der indeholder himmel, udendørs&#10;&#10;Automatisk genereret beskrivelse">
            <a:extLst>
              <a:ext uri="{FF2B5EF4-FFF2-40B4-BE49-F238E27FC236}">
                <a16:creationId xmlns:a16="http://schemas.microsoft.com/office/drawing/2014/main" id="{0F54C921-B7F5-28FD-9473-282FC93760DF}"/>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rtlCol="0"/>
          <a:lstStyle/>
          <a:p>
            <a:pPr rtl="0"/>
            <a:r>
              <a:rPr lang="en-gb" dirty="0">
                <a:solidFill>
                  <a:srgbClr val="002060"/>
                </a:solidFill>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075362" y="2016238"/>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TALENT AND BUSINESS DEVELOPMENT</a:t>
            </a:r>
          </a:p>
        </p:txBody>
      </p:sp>
      <p:sp>
        <p:nvSpPr>
          <p:cNvPr id="11" name="Ellipse 10"/>
          <p:cNvSpPr/>
          <p:nvPr/>
        </p:nvSpPr>
        <p:spPr>
          <a:xfrm>
            <a:off x="8420172" y="762501"/>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endParaRPr lang="da-DK" sz="1100" dirty="0">
              <a:solidFill>
                <a:prstClr val="white"/>
              </a:solidFill>
              <a:latin typeface="Arial" panose="020B0604020202020204" pitchFamily="34" charset="0"/>
              <a:cs typeface="Arial" panose="020B0604020202020204" pitchFamily="34" charset="0"/>
            </a:endParaRPr>
          </a:p>
          <a:p>
            <a:pPr algn="ctr" rtl="0"/>
            <a:r>
              <a:rPr lang="en-gb" sz="1100">
                <a:solidFill>
                  <a:prstClr val="white"/>
                </a:solidFill>
                <a:latin typeface="Arial" panose="020B0604020202020204" pitchFamily="34" charset="0"/>
                <a:cs typeface="Arial" panose="020B0604020202020204" pitchFamily="34" charset="0"/>
              </a:rPr>
              <a:t>INTER-</a:t>
            </a:r>
          </a:p>
          <a:p>
            <a:pPr algn="ctr" rtl="0"/>
            <a:r>
              <a:rPr lang="en-gb" sz="1100">
                <a:solidFill>
                  <a:prstClr val="white"/>
                </a:solidFill>
                <a:latin typeface="Arial" panose="020B0604020202020204" pitchFamily="34" charset="0"/>
                <a:cs typeface="Arial" panose="020B0604020202020204" pitchFamily="34" charset="0"/>
              </a:rPr>
              <a:t>DISCIPLINARY RESEARCH</a:t>
            </a:r>
          </a:p>
          <a:p>
            <a:pPr algn="ctr" rtl="0"/>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6445759" y="4994008"/>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dirty="0">
                <a:solidFill>
                  <a:prstClr val="white"/>
                </a:solidFill>
                <a:latin typeface="Arial" panose="020B0604020202020204" pitchFamily="34" charset="0"/>
                <a:cs typeface="Arial" panose="020B0604020202020204" pitchFamily="34" charset="0"/>
              </a:rPr>
              <a:t>INCUBATOR ENVIRONMENT FOR STUDENTS /</a:t>
            </a:r>
            <a:endParaRPr lang="da-DK" sz="1100" dirty="0">
              <a:solidFill>
                <a:prstClr val="white"/>
              </a:solidFill>
              <a:latin typeface="Arial" panose="020B0604020202020204" pitchFamily="34" charset="0"/>
              <a:cs typeface="Arial" panose="020B0604020202020204" pitchFamily="34" charset="0"/>
            </a:endParaRPr>
          </a:p>
          <a:p>
            <a:pPr algn="ctr" rtl="0"/>
            <a:r>
              <a:rPr lang="en-gb" sz="1100" dirty="0">
                <a:solidFill>
                  <a:prstClr val="white"/>
                </a:solidFill>
                <a:latin typeface="Arial" panose="020B0604020202020204" pitchFamily="34" charset="0"/>
                <a:cs typeface="Arial" panose="020B0604020202020204" pitchFamily="34" charset="0"/>
              </a:rPr>
              <a:t>RESEARCHERS</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406184" y="3812500"/>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WORKSHOPS </a:t>
            </a:r>
          </a:p>
          <a:p>
            <a:pPr algn="ctr" rtl="0"/>
            <a:r>
              <a:rPr lang="en-gb" sz="1100">
                <a:solidFill>
                  <a:prstClr val="white"/>
                </a:solidFill>
                <a:latin typeface="Arial" panose="020B0604020202020204" pitchFamily="34" charset="0"/>
                <a:cs typeface="Arial" panose="020B0604020202020204" pitchFamily="34" charset="0"/>
              </a:rPr>
              <a:t>AND PROTOTYPING LABS</a:t>
            </a:r>
            <a:endParaRPr lang="da-DK" sz="11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58182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sz="2500" dirty="0">
                <a:solidFill>
                  <a:srgbClr val="211A52"/>
                </a:solidFill>
              </a:rPr>
              <a:t>AAU STRATEGY</a:t>
            </a:r>
            <a:br>
              <a:rPr lang="en-gb" sz="2500" dirty="0">
                <a:solidFill>
                  <a:srgbClr val="211A52"/>
                </a:solidFill>
              </a:rPr>
            </a:br>
            <a:r>
              <a:rPr lang="en-gb" sz="2500" i="1" dirty="0">
                <a:solidFill>
                  <a:srgbClr val="211A52"/>
                </a:solidFill>
              </a:rPr>
              <a:t>KNOWLEDGE FOR THE WORLD 2022-26</a:t>
            </a:r>
            <a:endParaRPr lang="da-DK" sz="2500"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lnSpc>
                <a:spcPct val="107000"/>
              </a:lnSpc>
              <a:spcAft>
                <a:spcPts val="800"/>
              </a:spcAft>
              <a:buNone/>
            </a:pPr>
            <a:r>
              <a:rPr lang="en-US" sz="1800" b="1" dirty="0"/>
              <a:t>We are internationally </a:t>
            </a:r>
            <a:r>
              <a:rPr lang="en-US" sz="1800" b="1" dirty="0" err="1"/>
              <a:t>recognised</a:t>
            </a:r>
            <a:r>
              <a:rPr lang="en-US" sz="1800" b="1" dirty="0"/>
              <a:t> as a mission-oriented university that contributes to sustainable development.</a:t>
            </a:r>
          </a:p>
          <a:p>
            <a:pPr marL="628650" lvl="1" indent="-171450">
              <a:lnSpc>
                <a:spcPct val="107000"/>
              </a:lnSpc>
              <a:spcAft>
                <a:spcPts val="800"/>
              </a:spcAft>
              <a:buFont typeface="Arial" panose="020B0604020202020204" pitchFamily="34" charset="0"/>
              <a:buChar char="•"/>
            </a:pPr>
            <a:r>
              <a:rPr lang="en-US" sz="1600" dirty="0"/>
              <a:t>Outstanding foundational, transformative and interdisciplinary research.</a:t>
            </a:r>
          </a:p>
          <a:p>
            <a:pPr marL="628650" lvl="1" indent="-171450">
              <a:lnSpc>
                <a:spcPct val="107000"/>
              </a:lnSpc>
              <a:spcAft>
                <a:spcPts val="800"/>
              </a:spcAft>
              <a:buFont typeface="Arial" panose="020B0604020202020204" pitchFamily="34" charset="0"/>
              <a:buChar char="•"/>
            </a:pPr>
            <a:r>
              <a:rPr lang="en-US" sz="1600" dirty="0"/>
              <a:t>Graduates with in-depth, discipline-specific knowledge and a focus on holistic thinking </a:t>
            </a:r>
          </a:p>
          <a:p>
            <a:pPr marL="628650" lvl="1" indent="-171450">
              <a:lnSpc>
                <a:spcPct val="107000"/>
              </a:lnSpc>
              <a:spcAft>
                <a:spcPts val="800"/>
              </a:spcAft>
              <a:buFont typeface="Arial" panose="020B0604020202020204" pitchFamily="34" charset="0"/>
              <a:buChar char="•"/>
            </a:pPr>
            <a:r>
              <a:rPr lang="en-US" sz="1600" dirty="0"/>
              <a:t>Developing our problem- and project-based learning model with a focus on e.g., digitalization and entrepreneurship </a:t>
            </a:r>
          </a:p>
          <a:p>
            <a:pPr marL="628650" lvl="1" indent="-171450">
              <a:lnSpc>
                <a:spcPct val="107000"/>
              </a:lnSpc>
              <a:spcAft>
                <a:spcPts val="800"/>
              </a:spcAft>
              <a:buFont typeface="Arial" panose="020B0604020202020204" pitchFamily="34" charset="0"/>
              <a:buChar char="•"/>
            </a:pPr>
            <a:r>
              <a:rPr lang="en-US" sz="1600" dirty="0"/>
              <a:t>An attractive partner for private companies and public sector authorities and institutions.</a:t>
            </a:r>
          </a:p>
          <a:p>
            <a:pPr marL="628650" lvl="1" indent="-171450">
              <a:lnSpc>
                <a:spcPct val="107000"/>
              </a:lnSpc>
              <a:spcAft>
                <a:spcPts val="800"/>
              </a:spcAft>
              <a:buFont typeface="Arial" panose="020B0604020202020204" pitchFamily="34" charset="0"/>
              <a:buChar char="•"/>
            </a:pPr>
            <a:r>
              <a:rPr lang="en-US" sz="1600" dirty="0"/>
              <a:t>Sustainability is a central theme. </a:t>
            </a:r>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3" y="359273"/>
            <a:ext cx="6980489" cy="1621619"/>
          </a:xfrm>
        </p:spPr>
        <p:txBody>
          <a:bodyPr anchor="t">
            <a:normAutofit/>
          </a:bodyPr>
          <a:lstStyle/>
          <a:p>
            <a:r>
              <a:rPr lang="da-DK" dirty="0"/>
              <a:t>AAU’S DISTINCTIVE FEATURES</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en-US" sz="1600" dirty="0"/>
              <a:t>PROBLEM ORIENTATION</a:t>
            </a:r>
            <a:endParaRPr lang="da-DK" dirty="0"/>
          </a:p>
          <a:p>
            <a:pPr marL="0" indent="0">
              <a:buNone/>
            </a:pPr>
            <a:endParaRPr lang="da-DK" dirty="0"/>
          </a:p>
          <a:p>
            <a:r>
              <a:rPr lang="en-US" sz="1600" dirty="0"/>
              <a:t>COLLABORATION</a:t>
            </a:r>
            <a:endParaRPr lang="da-DK" dirty="0"/>
          </a:p>
          <a:p>
            <a:pPr marL="0" indent="0">
              <a:buNone/>
            </a:pPr>
            <a:endParaRPr lang="da-DK" dirty="0"/>
          </a:p>
          <a:p>
            <a:r>
              <a:rPr lang="en-US" sz="1600" dirty="0"/>
              <a:t>COMMITMENT</a:t>
            </a:r>
            <a:endParaRPr lang="da-DK" dirty="0"/>
          </a:p>
          <a:p>
            <a:pPr marL="0" indent="0">
              <a:buNone/>
            </a:pPr>
            <a:endParaRPr lang="da-DK" dirty="0"/>
          </a:p>
          <a:p>
            <a:r>
              <a:rPr lang="en-US" sz="1600" dirty="0"/>
              <a:t>CHANGE</a:t>
            </a:r>
            <a:endParaRPr lang="da-DK" dirty="0"/>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rtlCol="0" anchor="t">
            <a:normAutofit/>
          </a:bodyPr>
          <a:lstStyle/>
          <a:p>
            <a:pPr rtl="0"/>
            <a:r>
              <a:rPr lang="en-gb"/>
              <a:t>AAU'S STRATEGIC FOCAL POINTS</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rtlCol="0"/>
          <a:lstStyle/>
          <a:p>
            <a:pPr rtl="0"/>
            <a:r>
              <a:rPr lang="en-gb" dirty="0"/>
              <a:t>EDUCATION</a:t>
            </a:r>
          </a:p>
          <a:p>
            <a:pPr marL="0" indent="0" rtl="0">
              <a:buNone/>
            </a:pPr>
            <a:endParaRPr lang="da-DK" dirty="0"/>
          </a:p>
          <a:p>
            <a:pPr rtl="0"/>
            <a:r>
              <a:rPr lang="en-gb" dirty="0"/>
              <a:t>RESEARCH</a:t>
            </a:r>
          </a:p>
          <a:p>
            <a:pPr marL="0" indent="0" rtl="0">
              <a:buNone/>
            </a:pPr>
            <a:endParaRPr lang="da-DK" dirty="0"/>
          </a:p>
          <a:p>
            <a:pPr rtl="0"/>
            <a:r>
              <a:rPr lang="en-gb" dirty="0"/>
              <a:t>KNOWLEDGE COLLABORATION</a:t>
            </a:r>
          </a:p>
          <a:p>
            <a:pPr marL="0" indent="0" rtl="0">
              <a:buNone/>
            </a:pPr>
            <a:endParaRPr lang="da-DK" dirty="0"/>
          </a:p>
          <a:p>
            <a:pPr rtl="0"/>
            <a:r>
              <a:rPr lang="en-gb" dirty="0"/>
              <a:t>COMMUNICATION AND PROFILING</a:t>
            </a:r>
          </a:p>
          <a:p>
            <a:pPr marL="0" indent="0" rtl="0">
              <a:buNone/>
            </a:pPr>
            <a:endParaRPr lang="da-DK" dirty="0"/>
          </a:p>
          <a:p>
            <a:pPr rtl="0"/>
            <a:r>
              <a:rPr lang="en-gb" dirty="0"/>
              <a:t>ORGANISATION AND MANAGEMENT</a:t>
            </a:r>
          </a:p>
          <a:p>
            <a:pPr marL="0" indent="0" rtl="0">
              <a:buNone/>
            </a:pPr>
            <a:endParaRPr lang="da-DK" dirty="0"/>
          </a:p>
          <a:p>
            <a:pPr rtl="0"/>
            <a:r>
              <a:rPr lang="en-gb" dirty="0"/>
              <a:t>ADMINISTRATION AND SERVICES</a:t>
            </a:r>
          </a:p>
          <a:p>
            <a:pPr rtl="0"/>
            <a:endParaRPr lang="da-DK" dirty="0"/>
          </a:p>
        </p:txBody>
      </p:sp>
    </p:spTree>
    <p:extLst>
      <p:ext uri="{BB962C8B-B14F-4D97-AF65-F5344CB8AC3E}">
        <p14:creationId xmlns:p14="http://schemas.microsoft.com/office/powerpoint/2010/main" val="1417863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rtlCol="0"/>
          <a:lstStyle/>
          <a:p>
            <a:pPr rtl="0"/>
            <a:r>
              <a:rPr lang="en-gb"/>
              <a:t>AAU FACTS</a:t>
            </a:r>
            <a:endParaRPr lang="en-US" dirty="0">
              <a:solidFill>
                <a:schemeClr val="accent4"/>
              </a:solidFill>
            </a:endParaRPr>
          </a:p>
        </p:txBody>
      </p:sp>
      <p:sp>
        <p:nvSpPr>
          <p:cNvPr id="9" name="TextBox 8"/>
          <p:cNvSpPr txBox="1"/>
          <p:nvPr/>
        </p:nvSpPr>
        <p:spPr>
          <a:xfrm>
            <a:off x="1656364" y="2360005"/>
            <a:ext cx="2023534" cy="584775"/>
          </a:xfrm>
          <a:prstGeom prst="rect">
            <a:avLst/>
          </a:prstGeom>
          <a:noFill/>
        </p:spPr>
        <p:txBody>
          <a:bodyPr wrap="square" lIns="0" rIns="0" rtlCol="0">
            <a:spAutoFit/>
          </a:bodyPr>
          <a:lstStyle/>
          <a:p>
            <a:pPr rtl="0"/>
            <a:r>
              <a:rPr lang="en-gb" sz="1600" dirty="0">
                <a:latin typeface="+mj-lt"/>
              </a:rPr>
              <a:t>RESEARCH AND EDUCATION</a:t>
            </a:r>
            <a:endParaRPr lang="en-US" sz="1600" dirty="0">
              <a:solidFill>
                <a:schemeClr val="accent1"/>
              </a:solidFill>
              <a:latin typeface="+mj-lt"/>
            </a:endParaRPr>
          </a:p>
        </p:txBody>
      </p:sp>
      <p:sp>
        <p:nvSpPr>
          <p:cNvPr id="17" name="TextBox 16"/>
          <p:cNvSpPr txBox="1"/>
          <p:nvPr/>
        </p:nvSpPr>
        <p:spPr>
          <a:xfrm>
            <a:off x="5127516" y="2481859"/>
            <a:ext cx="2023534" cy="338554"/>
          </a:xfrm>
          <a:prstGeom prst="rect">
            <a:avLst/>
          </a:prstGeom>
          <a:noFill/>
        </p:spPr>
        <p:txBody>
          <a:bodyPr wrap="square" lIns="0" rIns="0" rtlCol="0">
            <a:spAutoFit/>
          </a:bodyPr>
          <a:lstStyle/>
          <a:p>
            <a:pPr rtl="0"/>
            <a:r>
              <a:rPr lang="en-gb" sz="1600">
                <a:latin typeface="+mj-lt"/>
              </a:rPr>
              <a:t>STUDENTS</a:t>
            </a:r>
          </a:p>
        </p:txBody>
      </p:sp>
      <p:sp>
        <p:nvSpPr>
          <p:cNvPr id="20" name="TextBox 19"/>
          <p:cNvSpPr txBox="1"/>
          <p:nvPr/>
        </p:nvSpPr>
        <p:spPr>
          <a:xfrm>
            <a:off x="8630240" y="2487786"/>
            <a:ext cx="2023534" cy="338554"/>
          </a:xfrm>
          <a:prstGeom prst="rect">
            <a:avLst/>
          </a:prstGeom>
          <a:noFill/>
        </p:spPr>
        <p:txBody>
          <a:bodyPr wrap="square" lIns="0" rIns="0" rtlCol="0">
            <a:spAutoFit/>
          </a:bodyPr>
          <a:lstStyle/>
          <a:p>
            <a:pPr rtl="0"/>
            <a:r>
              <a:rPr lang="en-gb" sz="1600" dirty="0">
                <a:latin typeface="+mj-lt"/>
              </a:rPr>
              <a:t>RESOURCES</a:t>
            </a:r>
            <a:endParaRPr lang="en-US" sz="1600" dirty="0">
              <a:solidFill>
                <a:schemeClr val="accent1"/>
              </a:solidFill>
              <a:latin typeface="+mj-lt"/>
            </a:endParaRPr>
          </a:p>
        </p:txBody>
      </p:sp>
      <p:sp>
        <p:nvSpPr>
          <p:cNvPr id="26" name="TextBox 25"/>
          <p:cNvSpPr txBox="1"/>
          <p:nvPr/>
        </p:nvSpPr>
        <p:spPr>
          <a:xfrm>
            <a:off x="1187042" y="3147808"/>
            <a:ext cx="2040450" cy="2577629"/>
          </a:xfrm>
          <a:prstGeom prst="rect">
            <a:avLst/>
          </a:prstGeom>
          <a:noFill/>
        </p:spPr>
        <p:txBody>
          <a:bodyPr wrap="square" lIns="0" rIns="0" rtlCol="0">
            <a:spAutoFit/>
          </a:bodyPr>
          <a:lstStyle/>
          <a:p>
            <a:pPr marL="285750" indent="-285750">
              <a:spcAft>
                <a:spcPts val="140"/>
              </a:spcAft>
              <a:buBlip>
                <a:blip r:embed="rId3"/>
              </a:buBlip>
            </a:pPr>
            <a:r>
              <a:rPr lang="en-gb" sz="1400" dirty="0"/>
              <a:t>Humanities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Social Sciences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Medicine</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Engineering and Science </a:t>
            </a:r>
            <a:endParaRPr lang="da-DK" sz="1400" dirty="0"/>
          </a:p>
          <a:p>
            <a:pPr rtl="0">
              <a:spcAft>
                <a:spcPts val="140"/>
              </a:spcAft>
            </a:pPr>
            <a:endParaRPr lang="da-DK" sz="1400" dirty="0">
              <a:solidFill>
                <a:schemeClr val="tx1">
                  <a:alpha val="80000"/>
                </a:schemeClr>
              </a:solidFill>
            </a:endParaRPr>
          </a:p>
          <a:p>
            <a:pPr marL="285750" indent="-285750">
              <a:spcAft>
                <a:spcPts val="140"/>
              </a:spcAft>
              <a:buBlip>
                <a:blip r:embed="rId3"/>
              </a:buBlip>
            </a:pPr>
            <a:r>
              <a:rPr lang="en-gb" sz="1400" dirty="0"/>
              <a:t>IT and Design</a:t>
            </a:r>
          </a:p>
          <a:p>
            <a:pPr rtl="0">
              <a:spcAft>
                <a:spcPts val="140"/>
              </a:spcAft>
            </a:pPr>
            <a:endParaRPr lang="da-DK" sz="1400" dirty="0">
              <a:solidFill>
                <a:schemeClr val="tx1">
                  <a:alpha val="80000"/>
                </a:schemeClr>
              </a:solidFill>
            </a:endParaRPr>
          </a:p>
        </p:txBody>
      </p:sp>
      <p:sp>
        <p:nvSpPr>
          <p:cNvPr id="27" name="TextBox 26"/>
          <p:cNvSpPr txBox="1"/>
          <p:nvPr/>
        </p:nvSpPr>
        <p:spPr>
          <a:xfrm>
            <a:off x="4684580" y="3147808"/>
            <a:ext cx="2782044" cy="2349361"/>
          </a:xfrm>
          <a:prstGeom prst="rect">
            <a:avLst/>
          </a:prstGeom>
          <a:noFill/>
        </p:spPr>
        <p:txBody>
          <a:bodyPr wrap="square" lIns="0" rIns="0" rtlCol="0">
            <a:spAutoFit/>
          </a:bodyPr>
          <a:lstStyle/>
          <a:p>
            <a:pPr marL="285750" indent="-285750">
              <a:spcAft>
                <a:spcPts val="140"/>
              </a:spcAft>
              <a:buBlip>
                <a:blip r:embed="rId3"/>
              </a:buBlip>
            </a:pPr>
            <a:r>
              <a:rPr lang="en-GB" sz="1400" b="1" dirty="0"/>
              <a:t>18,057</a:t>
            </a:r>
            <a:r>
              <a:rPr lang="en-gb" sz="1400" dirty="0"/>
              <a:t> students (excl. part-time students)</a:t>
            </a:r>
          </a:p>
          <a:p>
            <a:pPr>
              <a:spcAft>
                <a:spcPts val="140"/>
              </a:spcAft>
            </a:pPr>
            <a:endParaRPr lang="en-GB" sz="1400" dirty="0"/>
          </a:p>
          <a:p>
            <a:pPr marL="285750" indent="-285750">
              <a:spcAft>
                <a:spcPts val="140"/>
              </a:spcAft>
              <a:buBlip>
                <a:blip r:embed="rId3"/>
              </a:buBlip>
            </a:pPr>
            <a:r>
              <a:rPr lang="en-GB" sz="1400" b="1" dirty="0"/>
              <a:t>2,342</a:t>
            </a:r>
            <a:r>
              <a:rPr lang="en-gb" sz="1400" dirty="0"/>
              <a:t> part-time students</a:t>
            </a:r>
          </a:p>
          <a:p>
            <a:pPr marL="285750" indent="-285750">
              <a:spcAft>
                <a:spcPts val="140"/>
              </a:spcAft>
              <a:buBlip>
                <a:blip r:embed="rId3"/>
              </a:buBlip>
            </a:pPr>
            <a:endParaRPr lang="da-DK" sz="1400" dirty="0"/>
          </a:p>
          <a:p>
            <a:pPr marL="285750" indent="-285750">
              <a:spcAft>
                <a:spcPts val="140"/>
              </a:spcAft>
              <a:buBlip>
                <a:blip r:embed="rId3"/>
              </a:buBlip>
            </a:pPr>
            <a:r>
              <a:rPr lang="en-gb" sz="1400" b="1" dirty="0"/>
              <a:t>849</a:t>
            </a:r>
            <a:r>
              <a:rPr lang="en-gb" sz="1400" dirty="0"/>
              <a:t> PhD students</a:t>
            </a:r>
            <a:endParaRPr lang="da-DK" sz="1400" dirty="0"/>
          </a:p>
          <a:p>
            <a:pPr marL="285750" indent="-285750" rtl="0">
              <a:spcAft>
                <a:spcPts val="140"/>
              </a:spcAft>
              <a:buBlip>
                <a:blip r:embed="rId3"/>
              </a:buBlip>
            </a:pPr>
            <a:endParaRPr lang="da-DK" sz="1400" dirty="0">
              <a:solidFill>
                <a:srgbClr val="FF0000">
                  <a:alpha val="80000"/>
                </a:srgbClr>
              </a:solidFill>
            </a:endParaRPr>
          </a:p>
          <a:p>
            <a:pPr rtl="0">
              <a:spcAft>
                <a:spcPts val="140"/>
              </a:spcAft>
            </a:pPr>
            <a:endParaRPr lang="en-GB" sz="1400" dirty="0">
              <a:solidFill>
                <a:schemeClr val="tx1">
                  <a:alpha val="80000"/>
                </a:schemeClr>
              </a:solidFill>
            </a:endParaRPr>
          </a:p>
          <a:p>
            <a:pPr marL="285750" indent="-285750" rtl="0">
              <a:spcAft>
                <a:spcPts val="140"/>
              </a:spcAft>
              <a:buBlip>
                <a:blip r:embed="rId3"/>
              </a:buBlip>
            </a:pPr>
            <a:endParaRPr lang="en-GB" sz="1400" dirty="0">
              <a:solidFill>
                <a:schemeClr val="tx1">
                  <a:alpha val="80000"/>
                </a:schemeClr>
              </a:solidFill>
            </a:endParaRPr>
          </a:p>
          <a:p>
            <a:pPr marL="285750" indent="-285750" rtl="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203881" y="3101077"/>
            <a:ext cx="3795075" cy="2564805"/>
          </a:xfrm>
          <a:prstGeom prst="rect">
            <a:avLst/>
          </a:prstGeom>
          <a:noFill/>
        </p:spPr>
        <p:txBody>
          <a:bodyPr wrap="square" lIns="0" rIns="0" rtlCol="0">
            <a:spAutoFit/>
          </a:bodyPr>
          <a:lstStyle/>
          <a:p>
            <a:pPr marL="285750" indent="-285750" rtl="0">
              <a:spcAft>
                <a:spcPts val="140"/>
              </a:spcAft>
              <a:buBlip>
                <a:blip r:embed="rId3"/>
              </a:buBlip>
            </a:pPr>
            <a:r>
              <a:rPr lang="en-gb" sz="1400" b="1" dirty="0"/>
              <a:t>2,258</a:t>
            </a:r>
            <a:r>
              <a:rPr lang="en-gb" sz="1400" dirty="0"/>
              <a:t> staff members in research and education</a:t>
            </a:r>
          </a:p>
          <a:p>
            <a:pPr marL="742915" lvl="1" indent="-285750">
              <a:spcAft>
                <a:spcPts val="140"/>
              </a:spcAft>
              <a:buFont typeface="Wingdings" panose="05000000000000000000" pitchFamily="2" charset="2"/>
              <a:buChar char="Ø"/>
            </a:pPr>
            <a:r>
              <a:rPr lang="en-GB" sz="1400" dirty="0"/>
              <a:t>O</a:t>
            </a:r>
            <a:r>
              <a:rPr lang="en-gb" sz="1400" dirty="0"/>
              <a:t>f which approx. 800</a:t>
            </a:r>
            <a:r>
              <a:rPr lang="en-gb" sz="1400" dirty="0">
                <a:solidFill>
                  <a:srgbClr val="FF0000"/>
                </a:solidFill>
              </a:rPr>
              <a:t> </a:t>
            </a:r>
            <a:r>
              <a:rPr lang="en-gb" sz="1400" dirty="0"/>
              <a:t>international researchers</a:t>
            </a:r>
            <a:endParaRPr lang="en-US" sz="1400" dirty="0"/>
          </a:p>
          <a:p>
            <a:pPr rtl="0">
              <a:spcAft>
                <a:spcPts val="140"/>
              </a:spcAft>
            </a:pPr>
            <a:endParaRPr lang="en-US" sz="1400" dirty="0"/>
          </a:p>
          <a:p>
            <a:pPr marL="285750" indent="-285750" rtl="0">
              <a:spcAft>
                <a:spcPts val="140"/>
              </a:spcAft>
              <a:buBlip>
                <a:blip r:embed="rId3"/>
              </a:buBlip>
            </a:pPr>
            <a:r>
              <a:rPr lang="en-gb" sz="1400" b="1" dirty="0"/>
              <a:t>1,441</a:t>
            </a:r>
            <a:r>
              <a:rPr lang="en-gb" sz="1400" dirty="0"/>
              <a:t> administrative staff</a:t>
            </a:r>
            <a:endParaRPr lang="en-US" sz="1400" dirty="0"/>
          </a:p>
          <a:p>
            <a:pPr rtl="0">
              <a:spcAft>
                <a:spcPts val="140"/>
              </a:spcAft>
            </a:pPr>
            <a:endParaRPr lang="en-US" sz="1400" dirty="0"/>
          </a:p>
          <a:p>
            <a:pPr marL="285750" indent="-285750">
              <a:spcAft>
                <a:spcPts val="140"/>
              </a:spcAft>
              <a:buBlip>
                <a:blip r:embed="rId3"/>
              </a:buBlip>
            </a:pPr>
            <a:r>
              <a:rPr lang="en-gb" sz="1400" dirty="0"/>
              <a:t>Total budget of </a:t>
            </a:r>
            <a:r>
              <a:rPr lang="en-gb" sz="1400" b="1" dirty="0"/>
              <a:t>3.3 billion DKK</a:t>
            </a:r>
          </a:p>
          <a:p>
            <a:pPr>
              <a:spcAft>
                <a:spcPts val="140"/>
              </a:spcAft>
            </a:pPr>
            <a:r>
              <a:rPr lang="en-GB" sz="1400" b="1" dirty="0"/>
              <a:t>	          </a:t>
            </a:r>
            <a:r>
              <a:rPr lang="en-gb" sz="1400" b="1" dirty="0"/>
              <a:t> (482 million US</a:t>
            </a:r>
            <a:r>
              <a:rPr lang="da-DK" sz="1400" b="1" dirty="0"/>
              <a:t>$)</a:t>
            </a:r>
            <a:r>
              <a:rPr lang="en-gb" sz="1400" b="1" dirty="0"/>
              <a:t> </a:t>
            </a:r>
          </a:p>
          <a:p>
            <a:pPr lvl="1" rtl="0">
              <a:spcAft>
                <a:spcPts val="140"/>
              </a:spcAft>
            </a:pPr>
            <a:endParaRPr lang="en-US" sz="1400" dirty="0"/>
          </a:p>
          <a:p>
            <a:pPr marL="742915" lvl="1" indent="-285750" rtl="0">
              <a:spcAft>
                <a:spcPts val="140"/>
              </a:spcAft>
              <a:buBlip>
                <a:blip r:embed="rId3"/>
              </a:buBlip>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244178" y="2458457"/>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49" name="Group 30"/>
          <p:cNvGrpSpPr>
            <a:grpSpLocks noChangeAspect="1"/>
          </p:cNvGrpSpPr>
          <p:nvPr/>
        </p:nvGrpSpPr>
        <p:grpSpPr bwMode="auto">
          <a:xfrm>
            <a:off x="7814857"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54" name="Freeform 35"/>
          <p:cNvSpPr>
            <a:spLocks noEditPoints="1"/>
          </p:cNvSpPr>
          <p:nvPr/>
        </p:nvSpPr>
        <p:spPr bwMode="auto">
          <a:xfrm>
            <a:off x="825912" y="2446262"/>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Oval 17"/>
          <p:cNvSpPr/>
          <p:nvPr/>
        </p:nvSpPr>
        <p:spPr>
          <a:xfrm>
            <a:off x="587375" y="224323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4" name="Oval 17"/>
          <p:cNvSpPr/>
          <p:nvPr/>
        </p:nvSpPr>
        <p:spPr>
          <a:xfrm>
            <a:off x="4053835" y="2239560"/>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5" name="Oval 17"/>
          <p:cNvSpPr/>
          <p:nvPr/>
        </p:nvSpPr>
        <p:spPr>
          <a:xfrm>
            <a:off x="7598741" y="2222996"/>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Tree>
    <p:extLst>
      <p:ext uri="{BB962C8B-B14F-4D97-AF65-F5344CB8AC3E}">
        <p14:creationId xmlns:p14="http://schemas.microsoft.com/office/powerpoint/2010/main" val="179574304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dirty="0"/>
              <a:t>VISION FOR EDUCATION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r>
              <a:rPr lang="en-gb" dirty="0">
                <a:solidFill>
                  <a:srgbClr val="211A52"/>
                </a:solidFill>
              </a:rPr>
              <a:t>G</a:t>
            </a:r>
            <a:r>
              <a:rPr lang="en-gb" b="0" i="0" dirty="0">
                <a:solidFill>
                  <a:srgbClr val="211A52"/>
                </a:solidFill>
                <a:effectLst/>
              </a:rPr>
              <a:t>raduates who contribute to </a:t>
            </a:r>
            <a:r>
              <a:rPr lang="en-GB" b="0" i="0" dirty="0">
                <a:solidFill>
                  <a:srgbClr val="211A52"/>
                </a:solidFill>
                <a:effectLst/>
              </a:rPr>
              <a:t>−</a:t>
            </a:r>
            <a:r>
              <a:rPr lang="en-gb" b="0" i="0" dirty="0">
                <a:solidFill>
                  <a:srgbClr val="211A52"/>
                </a:solidFill>
                <a:effectLst/>
              </a:rPr>
              <a:t> and collaborate on </a:t>
            </a:r>
            <a:r>
              <a:rPr lang="en-GB" dirty="0">
                <a:solidFill>
                  <a:srgbClr val="211A52"/>
                </a:solidFill>
              </a:rPr>
              <a:t>−</a:t>
            </a:r>
            <a:r>
              <a:rPr lang="en-gb" b="0" i="0" dirty="0">
                <a:solidFill>
                  <a:srgbClr val="211A52"/>
                </a:solidFill>
                <a:effectLst/>
              </a:rPr>
              <a:t> solving the challenges of today and the future</a:t>
            </a:r>
            <a:endParaRPr lang="da-DK" dirty="0">
              <a:effectLst/>
            </a:endParaRPr>
          </a:p>
          <a:p>
            <a:pPr marL="0" indent="0" rtl="0">
              <a:buNone/>
            </a:pPr>
            <a:endParaRPr lang="da-DK" dirty="0">
              <a:effectLst/>
            </a:endParaRPr>
          </a:p>
          <a:p>
            <a:pPr rtl="0"/>
            <a:r>
              <a:rPr lang="en-gb" b="0" i="0" dirty="0">
                <a:solidFill>
                  <a:srgbClr val="211A52"/>
                </a:solidFill>
                <a:effectLst/>
              </a:rPr>
              <a:t>Internationally leading degree programmes at the highest academic level</a:t>
            </a:r>
            <a:endParaRPr lang="da-DK" dirty="0"/>
          </a:p>
          <a:p>
            <a:pPr marL="0" indent="0" rtl="0">
              <a:buNone/>
            </a:pPr>
            <a:endParaRPr lang="da-DK" dirty="0"/>
          </a:p>
          <a:p>
            <a:pPr rtl="0"/>
            <a:r>
              <a:rPr lang="en-gb" b="0" i="0" dirty="0">
                <a:solidFill>
                  <a:srgbClr val="211A52"/>
                </a:solidFill>
                <a:effectLst/>
              </a:rPr>
              <a:t>Inclusive study culture</a:t>
            </a:r>
          </a:p>
          <a:p>
            <a:pPr marL="0" indent="0" rtl="0">
              <a:buNone/>
            </a:pPr>
            <a:endParaRPr lang="da-DK" b="0" i="0" dirty="0">
              <a:solidFill>
                <a:srgbClr val="211A52"/>
              </a:solidFill>
              <a:effectLst/>
            </a:endParaRPr>
          </a:p>
          <a:p>
            <a:pPr rtl="0"/>
            <a:r>
              <a:rPr lang="en-gb" b="0" i="0" dirty="0">
                <a:solidFill>
                  <a:srgbClr val="211A52"/>
                </a:solidFill>
                <a:effectLst/>
              </a:rPr>
              <a:t>Internationally recognised for problem-based and digital learning </a:t>
            </a:r>
          </a:p>
          <a:p>
            <a:pPr rtl="0"/>
            <a:endParaRPr lang="da-DK" b="0" i="0" dirty="0">
              <a:solidFill>
                <a:srgbClr val="211A52"/>
              </a:solidFill>
              <a:effectLst/>
            </a:endParaRPr>
          </a:p>
          <a:p>
            <a:pPr rtl="0"/>
            <a:r>
              <a:rPr lang="en-gb" dirty="0">
                <a:solidFill>
                  <a:srgbClr val="211A52"/>
                </a:solidFill>
              </a:rPr>
              <a:t>M</a:t>
            </a:r>
            <a:r>
              <a:rPr lang="en-gb" b="0" i="0" dirty="0">
                <a:solidFill>
                  <a:srgbClr val="211A52"/>
                </a:solidFill>
                <a:effectLst/>
              </a:rPr>
              <a:t>eet the needs of the labour market</a:t>
            </a:r>
            <a:endParaRPr lang="da-DK" dirty="0"/>
          </a:p>
          <a:p>
            <a:pPr rtl="0"/>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252193828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a:t>VISION FOR RESEARCH</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pPr rtl="0"/>
            <a:r>
              <a:rPr lang="en-gb" b="0" i="0" dirty="0">
                <a:solidFill>
                  <a:srgbClr val="211A52"/>
                </a:solidFill>
                <a:effectLst/>
              </a:rPr>
              <a:t>Excellent mission-oriented research</a:t>
            </a:r>
            <a:endParaRPr lang="da-DK" dirty="0">
              <a:effectLst/>
            </a:endParaRPr>
          </a:p>
          <a:p>
            <a:pPr marL="0" indent="0" rtl="0">
              <a:buNone/>
            </a:pPr>
            <a:endParaRPr lang="da-DK" b="0" i="0" dirty="0">
              <a:solidFill>
                <a:srgbClr val="211A52"/>
              </a:solidFill>
              <a:effectLst/>
            </a:endParaRPr>
          </a:p>
          <a:p>
            <a:pPr rtl="0"/>
            <a:r>
              <a:rPr lang="en-gb" b="0" i="0" dirty="0">
                <a:solidFill>
                  <a:srgbClr val="211A52"/>
                </a:solidFill>
                <a:effectLst/>
              </a:rPr>
              <a:t>Active collaboration with society  </a:t>
            </a:r>
          </a:p>
          <a:p>
            <a:pPr rtl="0"/>
            <a:endParaRPr lang="da-DK" b="0" i="0" dirty="0">
              <a:solidFill>
                <a:srgbClr val="211A52"/>
              </a:solidFill>
              <a:effectLst/>
            </a:endParaRPr>
          </a:p>
          <a:p>
            <a:pPr rtl="0"/>
            <a:r>
              <a:rPr lang="en-gb" b="0" i="0" dirty="0">
                <a:solidFill>
                  <a:srgbClr val="211A52"/>
                </a:solidFill>
                <a:effectLst/>
              </a:rPr>
              <a:t>Targeted focus on the interaction between foundational, transformative and interdisciplinary research</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8411315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rtlCol="0" anchor="t">
            <a:noAutofit/>
          </a:bodyPr>
          <a:lstStyle/>
          <a:p>
            <a:pPr rtl="0"/>
            <a:r>
              <a:rPr lang="en-gb" dirty="0"/>
              <a:t>VISION FOR KNOWLEDGE COLLABORATION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59310"/>
            <a:ext cx="6335940" cy="3625376"/>
          </a:xfrm>
        </p:spPr>
        <p:txBody>
          <a:bodyPr rtlCol="0">
            <a:normAutofit/>
          </a:bodyPr>
          <a:lstStyle/>
          <a:p>
            <a:pPr rtl="0"/>
            <a:r>
              <a:rPr lang="en-gb" b="0" i="0" dirty="0">
                <a:solidFill>
                  <a:srgbClr val="211A52"/>
                </a:solidFill>
                <a:effectLst/>
              </a:rPr>
              <a:t>Preferred regional, national and international partner in the innovation ecosystem</a:t>
            </a:r>
          </a:p>
          <a:p>
            <a:pPr marL="0" indent="0" rtl="0">
              <a:buNone/>
            </a:pPr>
            <a:endParaRPr lang="da-DK" b="0" i="0" dirty="0">
              <a:solidFill>
                <a:srgbClr val="211A52"/>
              </a:solidFill>
              <a:effectLst/>
            </a:endParaRPr>
          </a:p>
          <a:p>
            <a:pPr rtl="0"/>
            <a:r>
              <a:rPr lang="en-gb" b="0" i="0" dirty="0">
                <a:solidFill>
                  <a:srgbClr val="211A52"/>
                </a:solidFill>
                <a:effectLst/>
              </a:rPr>
              <a:t>Agenda-setting for collaboration between the university and the wider world on innovative solutions </a:t>
            </a:r>
          </a:p>
          <a:p>
            <a:pPr marL="0" indent="0" rtl="0">
              <a:buNone/>
            </a:pPr>
            <a:endParaRPr lang="da-DK" b="0" i="0" dirty="0">
              <a:solidFill>
                <a:srgbClr val="211A52"/>
              </a:solidFill>
              <a:effectLst/>
            </a:endParaRPr>
          </a:p>
          <a:p>
            <a:pPr rtl="0"/>
            <a:r>
              <a:rPr lang="en-gb" b="0" i="0" dirty="0">
                <a:solidFill>
                  <a:srgbClr val="211A52"/>
                </a:solidFill>
                <a:effectLst/>
                <a:latin typeface="+mn-lt"/>
              </a:rPr>
              <a:t>Utilise knowledge in missions in partnership with the wider world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1776396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rtlCol="0">
            <a:normAutofit/>
          </a:bodyPr>
          <a:lstStyle/>
          <a:p>
            <a:pPr rtl="0"/>
            <a:r>
              <a:rPr lang="en-gb" b="0" i="0" dirty="0">
                <a:effectLst/>
              </a:rPr>
              <a:t>Clear profile in our surroundings as an agenda-setting, mission-oriented university that </a:t>
            </a:r>
            <a:r>
              <a:rPr lang="en-gb" b="0" i="0" u="none" dirty="0">
                <a:solidFill>
                  <a:srgbClr val="211A52"/>
                </a:solidFill>
                <a:effectLst/>
                <a:latin typeface="+mn-lt"/>
              </a:rPr>
              <a:t>delivers knowledge and value propositions - regionally, nationally and internationally</a:t>
            </a:r>
            <a:endParaRPr lang="da-DK" b="0" i="0" dirty="0">
              <a:effectLst/>
            </a:endParaRPr>
          </a:p>
          <a:p>
            <a:pPr marL="0" indent="0" rtl="0">
              <a:buNone/>
            </a:pPr>
            <a:endParaRPr lang="da-DK" b="0" i="0" dirty="0">
              <a:effectLst/>
            </a:endParaRPr>
          </a:p>
          <a:p>
            <a:pPr rtl="0"/>
            <a:r>
              <a:rPr lang="en-gb" b="0" i="0" dirty="0">
                <a:effectLst/>
              </a:rPr>
              <a:t>Recognised for excellent research</a:t>
            </a:r>
          </a:p>
          <a:p>
            <a:pPr rtl="0"/>
            <a:endParaRPr lang="da-DK" dirty="0"/>
          </a:p>
          <a:p>
            <a:pPr rtl="0"/>
            <a:r>
              <a:rPr lang="en-gb" dirty="0">
                <a:solidFill>
                  <a:srgbClr val="211A52"/>
                </a:solidFill>
              </a:rPr>
              <a:t>Our</a:t>
            </a:r>
            <a:r>
              <a:rPr lang="en-gb" b="0" i="0" dirty="0">
                <a:solidFill>
                  <a:srgbClr val="211A52"/>
                </a:solidFill>
                <a:effectLst/>
                <a:latin typeface="+mn-lt"/>
              </a:rPr>
              <a:t> focus crosses disciplinary areas of expertise to achieve new realizations and find new solutions</a:t>
            </a:r>
            <a:endParaRPr lang="da-DK" b="0" i="0" dirty="0">
              <a:effectLst/>
            </a:endParaRPr>
          </a:p>
        </p:txBody>
      </p:sp>
      <p:sp>
        <p:nvSpPr>
          <p:cNvPr id="3" name="Title 2">
            <a:extLst>
              <a:ext uri="{FF2B5EF4-FFF2-40B4-BE49-F238E27FC236}">
                <a16:creationId xmlns:a16="http://schemas.microsoft.com/office/drawing/2014/main" id="{FFF30CA0-E00D-66E9-38C2-34DE8CE6A386}"/>
              </a:ext>
            </a:extLst>
          </p:cNvPr>
          <p:cNvSpPr txBox="1">
            <a:spLocks/>
          </p:cNvSpPr>
          <p:nvPr/>
        </p:nvSpPr>
        <p:spPr>
          <a:xfrm>
            <a:off x="587374" y="359273"/>
            <a:ext cx="5929540" cy="1621619"/>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endParaRPr lang="en-US" dirty="0"/>
          </a:p>
        </p:txBody>
      </p:sp>
      <p:sp>
        <p:nvSpPr>
          <p:cNvPr id="6" name="Titel 5">
            <a:extLst>
              <a:ext uri="{FF2B5EF4-FFF2-40B4-BE49-F238E27FC236}">
                <a16:creationId xmlns:a16="http://schemas.microsoft.com/office/drawing/2014/main" id="{DE649856-97D5-5341-49ED-BBFEE57B2955}"/>
              </a:ext>
            </a:extLst>
          </p:cNvPr>
          <p:cNvSpPr>
            <a:spLocks noGrp="1"/>
          </p:cNvSpPr>
          <p:nvPr>
            <p:ph type="title"/>
          </p:nvPr>
        </p:nvSpPr>
        <p:spPr/>
        <p:txBody>
          <a:bodyPr/>
          <a:lstStyle/>
          <a:p>
            <a:r>
              <a:rPr lang="en-gb" sz="3600" dirty="0"/>
              <a:t>VISION FOR COMMUNICATION AND PROFILING</a:t>
            </a:r>
            <a:endParaRPr lang="da-DK" dirty="0"/>
          </a:p>
        </p:txBody>
      </p:sp>
    </p:spTree>
    <p:extLst>
      <p:ext uri="{BB962C8B-B14F-4D97-AF65-F5344CB8AC3E}">
        <p14:creationId xmlns:p14="http://schemas.microsoft.com/office/powerpoint/2010/main" val="10719799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805087"/>
          </a:xfrm>
        </p:spPr>
        <p:txBody>
          <a:bodyPr rtlCol="0" anchor="t">
            <a:noAutofit/>
          </a:bodyPr>
          <a:lstStyle/>
          <a:p>
            <a:pPr rtl="0"/>
            <a:r>
              <a:rPr lang="en-gb" dirty="0"/>
              <a:t>VISION FOR ORGANISATION </a:t>
            </a:r>
            <a:br>
              <a:rPr lang="en-gb" dirty="0"/>
            </a:br>
            <a:r>
              <a:rPr lang="en-gb" dirty="0"/>
              <a:t>AND MANAGEMENT</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a:bodyPr>
          <a:lstStyle/>
          <a:p>
            <a:pPr rtl="0"/>
            <a:r>
              <a:rPr lang="en-gb" b="0" i="0">
                <a:solidFill>
                  <a:srgbClr val="211A52"/>
                </a:solidFill>
                <a:effectLst/>
                <a:latin typeface="+mn-lt"/>
              </a:rPr>
              <a:t>Dynamic organization</a:t>
            </a:r>
          </a:p>
          <a:p>
            <a:pPr marL="0" indent="0" rtl="0">
              <a:buNone/>
            </a:pPr>
            <a:endParaRPr lang="da-DK" b="0" i="0" dirty="0">
              <a:solidFill>
                <a:srgbClr val="211A52"/>
              </a:solidFill>
              <a:effectLst/>
            </a:endParaRPr>
          </a:p>
          <a:p>
            <a:pPr rtl="0"/>
            <a:r>
              <a:rPr lang="en-gb" b="0" i="0">
                <a:solidFill>
                  <a:srgbClr val="211A52"/>
                </a:solidFill>
                <a:effectLst/>
                <a:latin typeface="+mn-lt"/>
              </a:rPr>
              <a:t>All staff groups are given the best possible conditions for solving tasks</a:t>
            </a:r>
          </a:p>
          <a:p>
            <a:pPr marL="0" indent="0" rtl="0">
              <a:buNone/>
            </a:pPr>
            <a:endParaRPr lang="da-DK" b="0" i="0" dirty="0">
              <a:solidFill>
                <a:srgbClr val="211A52"/>
              </a:solidFill>
              <a:effectLst/>
              <a:latin typeface="+mn-lt"/>
            </a:endParaRPr>
          </a:p>
          <a:p>
            <a:pPr rtl="0"/>
            <a:r>
              <a:rPr lang="en-gb" b="0" i="0">
                <a:solidFill>
                  <a:srgbClr val="211A52"/>
                </a:solidFill>
                <a:effectLst/>
                <a:latin typeface="+mn-lt"/>
              </a:rPr>
              <a:t>Competent, visible and responsible management</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1980216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796698"/>
          </a:xfrm>
        </p:spPr>
        <p:txBody>
          <a:bodyPr rtlCol="0" anchor="t">
            <a:noAutofit/>
          </a:bodyPr>
          <a:lstStyle/>
          <a:p>
            <a:pPr rtl="0"/>
            <a:r>
              <a:rPr lang="en-gb" dirty="0"/>
              <a:t>VISION FOR ADMINISTRATION </a:t>
            </a:r>
            <a:br>
              <a:rPr lang="en-gb" dirty="0"/>
            </a:br>
            <a:r>
              <a:rPr lang="en-gb" dirty="0"/>
              <a:t>AND SERVICES</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lnSpcReduction="10000"/>
          </a:bodyPr>
          <a:lstStyle/>
          <a:p>
            <a:pPr rtl="0"/>
            <a:r>
              <a:rPr lang="en-gb" dirty="0">
                <a:solidFill>
                  <a:srgbClr val="211A52"/>
                </a:solidFill>
              </a:rPr>
              <a:t>E</a:t>
            </a:r>
            <a:r>
              <a:rPr lang="en-gb" b="0" i="0" dirty="0">
                <a:solidFill>
                  <a:srgbClr val="211A52"/>
                </a:solidFill>
                <a:effectLst/>
                <a:latin typeface="+mn-lt"/>
              </a:rPr>
              <a:t>xemplary cooperation between technical-administrative services and scientific environments </a:t>
            </a:r>
          </a:p>
          <a:p>
            <a:pPr marL="0" indent="0" rtl="0">
              <a:buNone/>
            </a:pPr>
            <a:endParaRPr lang="da-DK" b="0" i="0" dirty="0">
              <a:solidFill>
                <a:srgbClr val="211A52"/>
              </a:solidFill>
              <a:effectLst/>
            </a:endParaRPr>
          </a:p>
          <a:p>
            <a:pPr rtl="0"/>
            <a:r>
              <a:rPr lang="en-gb" dirty="0">
                <a:solidFill>
                  <a:srgbClr val="211A52"/>
                </a:solidFill>
              </a:rPr>
              <a:t>A</a:t>
            </a:r>
            <a:r>
              <a:rPr lang="en-gb" b="0" i="0" dirty="0">
                <a:solidFill>
                  <a:srgbClr val="211A52"/>
                </a:solidFill>
                <a:effectLst/>
                <a:latin typeface="+mn-lt"/>
              </a:rPr>
              <a:t>dministrative services are quality-conscious, efficient and user-oriented</a:t>
            </a:r>
          </a:p>
          <a:p>
            <a:pPr marL="0" indent="0" rtl="0">
              <a:buNone/>
            </a:pPr>
            <a:endParaRPr lang="da-DK" b="0" i="0" dirty="0">
              <a:solidFill>
                <a:srgbClr val="211A52"/>
              </a:solidFill>
              <a:effectLst/>
              <a:latin typeface="+mn-lt"/>
            </a:endParaRPr>
          </a:p>
          <a:p>
            <a:pPr rtl="0"/>
            <a:r>
              <a:rPr lang="en-gb" dirty="0">
                <a:solidFill>
                  <a:srgbClr val="211A52"/>
                </a:solidFill>
              </a:rPr>
              <a:t>A</a:t>
            </a:r>
            <a:r>
              <a:rPr lang="en-gb" b="0" i="0" dirty="0">
                <a:solidFill>
                  <a:srgbClr val="211A52"/>
                </a:solidFill>
                <a:effectLst/>
                <a:latin typeface="+mn-lt"/>
              </a:rPr>
              <a:t>dministrative services create joint digital solutions with user-friendliness and security at the centre</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075959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rotWithShape="1">
          <a:blip r:embed="rId3" cstate="print">
            <a:alphaModFix amt="35000"/>
            <a:extLst>
              <a:ext uri="{28A0092B-C50C-407E-A947-70E740481C1C}">
                <a14:useLocalDpi xmlns:a14="http://schemas.microsoft.com/office/drawing/2010/main" val="0"/>
              </a:ext>
            </a:extLst>
          </a:blip>
          <a:srcRect t="10970" b="4339"/>
          <a:stretch/>
        </p:blipFill>
        <p:spPr>
          <a:xfrm>
            <a:off x="0" y="0"/>
            <a:ext cx="12192000" cy="6858000"/>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rtlCol="0"/>
          <a:lstStyle/>
          <a:p>
            <a:pPr algn="l" rtl="0"/>
            <a:r>
              <a:rPr lang="en-gb" sz="2800"/>
              <a:t>Prioritised goals for 2025</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rtlCol="0">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1. Education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1.2 Strengthening of lifelong learning by offering more and new types of attractive continuing </a:t>
            </a:r>
            <a:r>
              <a:rPr lang="en-gb" sz="1200" spc="0" dirty="0">
                <a:solidFill>
                  <a:srgbClr val="211A52"/>
                </a:solidFill>
                <a:latin typeface="Arial"/>
              </a:rPr>
              <a:t>education programmes</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2. Research</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2.1 AAU involves and collaborates with regional, national and international parties on mission-oriented research</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2.4 AI </a:t>
            </a:r>
            <a:r>
              <a:rPr lang="en-gb" sz="1200" spc="0" dirty="0">
                <a:solidFill>
                  <a:srgbClr val="211A52"/>
                </a:solidFill>
                <a:latin typeface="Arial"/>
              </a:rPr>
              <a:t>Labs</a:t>
            </a:r>
            <a:r>
              <a:rPr lang="en-gb" sz="1200" i="1" spc="0" dirty="0">
                <a:solidFill>
                  <a:srgbClr val="211A52"/>
                </a:solidFill>
                <a:latin typeface="Arial"/>
              </a:rPr>
              <a:t> </a:t>
            </a:r>
            <a:r>
              <a:rPr lang="en-gb" sz="1200" b="0" i="0" u="none" strike="noStrike" kern="1200" cap="none" spc="0" normalizeH="0" noProof="0" dirty="0">
                <a:ln>
                  <a:noFill/>
                </a:ln>
                <a:solidFill>
                  <a:srgbClr val="211A52"/>
                </a:solidFill>
                <a:effectLst/>
                <a:uLnTx/>
                <a:uFillTx/>
                <a:latin typeface="Arial"/>
                <a:ea typeface="+mn-ea"/>
                <a:cs typeface="+mn-cs"/>
              </a:rPr>
              <a:t>(New goal)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3. Knowledge collaboration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indent="-214313" algn="l" defTabSz="685739" rtl="0">
              <a:spcBef>
                <a:spcPts val="750"/>
              </a:spcBef>
              <a:buBlip>
                <a:blip r:embed="rId4"/>
              </a:buBlip>
              <a:defRPr/>
            </a:pPr>
            <a:r>
              <a:rPr lang="en-gb" sz="1200" spc="0" dirty="0">
                <a:solidFill>
                  <a:srgbClr val="211A52"/>
                </a:solidFill>
                <a:latin typeface="Arial"/>
              </a:rPr>
              <a:t>3.2 Strengthening research opportunities through mobility (New goal)</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en-gb" sz="1800" b="1" i="0" u="sng" strike="noStrike" kern="1200" cap="none" spc="0" normalizeH="0" baseline="0" noProof="0">
                <a:ln>
                  <a:noFill/>
                </a:ln>
                <a:solidFill>
                  <a:srgbClr val="211A52"/>
                </a:solidFill>
                <a:effectLst/>
                <a:uLnTx/>
                <a:uFillTx/>
                <a:latin typeface="Arial"/>
                <a:ea typeface="+mn-ea"/>
                <a:cs typeface="+mn-cs"/>
              </a:rPr>
              <a:t>4. Communication and profiling</a:t>
            </a: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en-gb" sz="1200" b="0" i="1" u="none" strike="noStrike" kern="1200" cap="none" spc="0" normalizeH="0" baseline="0" noProof="0">
                <a:ln>
                  <a:noFill/>
                </a:ln>
                <a:solidFill>
                  <a:srgbClr val="211A52"/>
                </a:solidFill>
                <a:effectLst/>
                <a:uLnTx/>
                <a:uFillTx/>
                <a:latin typeface="Arial"/>
                <a:ea typeface="+mn-ea"/>
                <a:cs typeface="+mn-cs"/>
              </a:rPr>
              <a:t>No goal in 2025</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en-gb" sz="1800" b="1" i="0" u="sng" strike="noStrike" kern="1200" cap="none" spc="0" normalizeH="0" baseline="0" noProof="0">
                <a:ln>
                  <a:noFill/>
                </a:ln>
                <a:solidFill>
                  <a:srgbClr val="211A52"/>
                </a:solidFill>
                <a:effectLst/>
                <a:uLnTx/>
                <a:uFillTx/>
                <a:latin typeface="Arial"/>
                <a:ea typeface="+mn-ea"/>
                <a:cs typeface="+mn-cs"/>
              </a:rPr>
              <a:t>5. Organisation and management</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en-gb" sz="1200" b="0" i="0" u="none" strike="noStrike" kern="1200" cap="none" spc="0" normalizeH="0" baseline="0" noProof="0">
                <a:ln>
                  <a:noFill/>
                </a:ln>
                <a:solidFill>
                  <a:srgbClr val="211A52"/>
                </a:solidFill>
                <a:effectLst/>
                <a:uLnTx/>
                <a:uFillTx/>
                <a:latin typeface="Arial"/>
                <a:ea typeface="+mn-ea"/>
                <a:cs typeface="+mn-cs"/>
              </a:rPr>
              <a:t>5.4 Organisation and strategic framework for AI at AAU (New goal)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en-gb" sz="1800" b="1" i="0" u="sng" strike="noStrike" kern="1200" cap="none" spc="0" normalizeH="0" baseline="0" noProof="0">
                <a:ln>
                  <a:noFill/>
                </a:ln>
                <a:solidFill>
                  <a:srgbClr val="211A52"/>
                </a:solidFill>
                <a:effectLst/>
                <a:uLnTx/>
                <a:uFillTx/>
                <a:latin typeface="Arial"/>
                <a:ea typeface="+mn-ea"/>
                <a:cs typeface="+mn-cs"/>
              </a:rPr>
              <a:t>6. Administration and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en-gb" sz="1200" b="0" i="0" u="none" strike="noStrike" kern="1200" cap="none" spc="0" normalizeH="0" baseline="0" noProof="0">
                <a:ln>
                  <a:noFill/>
                </a:ln>
                <a:solidFill>
                  <a:srgbClr val="211A52"/>
                </a:solidFill>
                <a:effectLst/>
                <a:uLnTx/>
                <a:uFillTx/>
                <a:latin typeface="Arial"/>
                <a:ea typeface="+mn-ea"/>
                <a:cs typeface="+mn-cs"/>
              </a:rPr>
              <a:t>6.1 A united administrative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en-gb" sz="1200" b="0" i="0" u="none" strike="noStrike" kern="1200" cap="none" spc="0" normalizeH="0" baseline="0" noProof="0">
                <a:ln>
                  <a:noFill/>
                </a:ln>
                <a:solidFill>
                  <a:srgbClr val="211A52"/>
                </a:solidFill>
                <a:effectLst/>
                <a:uLnTx/>
                <a:uFillTx/>
                <a:latin typeface="Arial"/>
                <a:ea typeface="+mn-ea"/>
                <a:cs typeface="+mn-cs"/>
              </a:rPr>
              <a:t>6.3 A strong security culture at AAU</a:t>
            </a:r>
          </a:p>
        </p:txBody>
      </p:sp>
    </p:spTree>
    <p:extLst>
      <p:ext uri="{BB962C8B-B14F-4D97-AF65-F5344CB8AC3E}">
        <p14:creationId xmlns:p14="http://schemas.microsoft.com/office/powerpoint/2010/main" val="25997818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26924"/>
            <a:ext cx="12349290" cy="8243152"/>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SUSTAINABILITY ON AAU</a:t>
            </a:r>
            <a:br>
              <a:rPr lang="da-DK" dirty="0">
                <a:solidFill>
                  <a:srgbClr val="211A52"/>
                </a:solidFill>
              </a:rPr>
            </a:br>
            <a:endParaRPr lang="da-DK" dirty="0"/>
          </a:p>
        </p:txBody>
      </p:sp>
    </p:spTree>
    <p:extLst>
      <p:ext uri="{BB962C8B-B14F-4D97-AF65-F5344CB8AC3E}">
        <p14:creationId xmlns:p14="http://schemas.microsoft.com/office/powerpoint/2010/main" val="397577661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en-US" sz="2400" dirty="0"/>
              <a:t>AALBORG UNIVERSITY POLICY ON BALANCED AND SUSTAINABLE DEVELOPMENT</a:t>
            </a:r>
            <a:r>
              <a:rPr lang="da-DK" sz="1100" dirty="0"/>
              <a:t>(EXCERPT)</a:t>
            </a:r>
            <a:endParaRPr lang="da-DK" sz="24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t>
            </a:r>
            <a:r>
              <a:rPr lang="en-US" sz="1600" dirty="0" err="1">
                <a:solidFill>
                  <a:srgbClr val="211A52"/>
                </a:solidFill>
                <a:latin typeface="Arial"/>
              </a:rPr>
              <a:t>endeavours</a:t>
            </a:r>
            <a:r>
              <a:rPr lang="da-DK" sz="1600" dirty="0">
                <a:solidFill>
                  <a:srgbClr val="211A52"/>
                </a:solidFill>
                <a:latin typeface="Arial"/>
              </a:rPr>
              <a:t> to:</a:t>
            </a:r>
            <a:endParaRPr lang="da-DK" dirty="0"/>
          </a:p>
          <a:p>
            <a:endParaRPr lang="da-DK" dirty="0"/>
          </a:p>
          <a:p>
            <a:r>
              <a:rPr lang="en-US" dirty="0">
                <a:solidFill>
                  <a:srgbClr val="211A52"/>
                </a:solidFill>
              </a:rPr>
              <a:t>Integrate environmental, financial and social sustainability at all levels of all strategic and operational activities</a:t>
            </a:r>
          </a:p>
          <a:p>
            <a:pPr marL="0" indent="0">
              <a:buNone/>
            </a:pPr>
            <a:endParaRPr lang="en-US" dirty="0">
              <a:solidFill>
                <a:srgbClr val="211A52"/>
              </a:solidFill>
            </a:endParaRPr>
          </a:p>
          <a:p>
            <a:r>
              <a:rPr lang="en-US" dirty="0"/>
              <a:t>Embody openness, co-determination and equal opportunities for all and a high level of diversity among staff and students </a:t>
            </a:r>
          </a:p>
          <a:p>
            <a:endParaRPr lang="en-US" dirty="0"/>
          </a:p>
          <a:p>
            <a:r>
              <a:rPr lang="en-US" dirty="0"/>
              <a:t>Offer the highest quality education that prepares graduates with knowledge, commitment, critical thinking and practical tools that enable them to contribute to a sustainable society</a:t>
            </a:r>
          </a:p>
          <a:p>
            <a:endParaRPr lang="da-DK" dirty="0"/>
          </a:p>
          <a:p>
            <a:r>
              <a:rPr lang="en-US" dirty="0"/>
              <a:t>Deliver the highest quality research that contributes to sustainable and innovative solutions to societal challenges</a:t>
            </a:r>
            <a:r>
              <a:rPr lang="da-DK" dirty="0"/>
              <a:t> </a:t>
            </a:r>
            <a:br>
              <a:rPr lang="da-DK" dirty="0"/>
            </a:br>
            <a:r>
              <a:rPr lang="da-DK" dirty="0"/>
              <a:t> </a:t>
            </a:r>
          </a:p>
          <a:p>
            <a:r>
              <a:rPr lang="en-US" dirty="0"/>
              <a:t>Take preventive measures to protect the environment and prevent the environmental impact of the operation of AAU</a:t>
            </a:r>
          </a:p>
          <a:p>
            <a:endParaRPr lang="en-US" dirty="0"/>
          </a:p>
          <a:p>
            <a:r>
              <a:rPr lang="en-US" dirty="0"/>
              <a:t>Work with partners who contribute to sustainable development and promote sustainable development in conjunction with local, national and global actors</a:t>
            </a:r>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05730" y="383766"/>
            <a:ext cx="6662513" cy="1126627"/>
          </a:xfrm>
        </p:spPr>
        <p:txBody>
          <a:bodyPr rtlCol="0"/>
          <a:lstStyle/>
          <a:p>
            <a:pPr rtl="0"/>
            <a:r>
              <a:rPr lang="en-GB" sz="3400" dirty="0"/>
              <a:t>CLIMATE GOALS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rtlCol="0"/>
          <a:lstStyle/>
          <a:p>
            <a:pPr rtl="0"/>
            <a:r>
              <a:rPr lang="en-GB" dirty="0"/>
              <a:t>AAU has reduced greenhouse gas emissions by 70% by 2030 (compared to 1990)</a:t>
            </a:r>
          </a:p>
          <a:p>
            <a:pPr marL="0" indent="0" rtl="0">
              <a:buNone/>
            </a:pPr>
            <a:endParaRPr lang="da-DK" dirty="0"/>
          </a:p>
          <a:p>
            <a:pPr rtl="0"/>
            <a:r>
              <a:rPr lang="en-GB" dirty="0"/>
              <a:t>AAU is climate neutral by 2045</a:t>
            </a:r>
          </a:p>
          <a:p>
            <a:pPr rtl="0"/>
            <a:endParaRPr lang="da-DK" dirty="0"/>
          </a:p>
          <a:p>
            <a:pPr rtl="0"/>
            <a:r>
              <a:rPr lang="en-GB" dirty="0">
                <a:solidFill>
                  <a:srgbClr val="211A52"/>
                </a:solidFill>
              </a:rPr>
              <a:t>AAU will contribute to Denmark achieving the 70% target by 2023 and climate neutrality by 2045 in the best and cheapest way, as well as work on making it technologically, organisationally and humanely possible to fine-tune these goals. </a:t>
            </a:r>
          </a:p>
          <a:p>
            <a:pPr rtl="0"/>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REVENUE</a:t>
            </a:r>
            <a:br>
              <a:rPr lang="da-DK" dirty="0"/>
            </a:br>
            <a:br>
              <a:rPr lang="da-DK" dirty="0"/>
            </a:br>
            <a:endParaRPr lang="da-DK" dirty="0"/>
          </a:p>
        </p:txBody>
      </p:sp>
      <p:sp>
        <p:nvSpPr>
          <p:cNvPr id="4" name="Pladsholder til tekst 6"/>
          <p:cNvSpPr txBox="1">
            <a:spLocks/>
          </p:cNvSpPr>
          <p:nvPr/>
        </p:nvSpPr>
        <p:spPr>
          <a:xfrm>
            <a:off x="685346"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altLang="da-DK" sz="2000" b="0" i="0" u="none" strike="noStrike" kern="1200" cap="none" spc="0" normalizeH="0" baseline="0" noProof="0" dirty="0">
                <a:ln>
                  <a:noFill/>
                </a:ln>
                <a:solidFill>
                  <a:srgbClr val="211A52"/>
                </a:solidFill>
                <a:effectLst/>
                <a:uLnTx/>
                <a:uFillTx/>
                <a:latin typeface="Arial"/>
                <a:ea typeface="+mn-ea"/>
                <a:cs typeface="+mn-cs"/>
              </a:rPr>
              <a:t>MILL. DKK </a:t>
            </a:r>
            <a:r>
              <a:rPr kumimoji="0" lang="da-DK" altLang="da-DK" sz="2000" b="0"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(2024):</a:t>
            </a: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Total </a:t>
            </a:r>
            <a:r>
              <a:rPr lang="da-DK" altLang="da-DK" sz="2000" b="1" dirty="0">
                <a:solidFill>
                  <a:srgbClr val="002654"/>
                </a:solidFill>
                <a:latin typeface="Arial" panose="020B0604020202020204" pitchFamily="34" charset="0"/>
                <a:cs typeface="Arial" panose="020B0604020202020204" pitchFamily="34" charset="0"/>
              </a:rPr>
              <a:t>3,297</a:t>
            </a:r>
            <a:endPar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endParaRP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3799778343"/>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647784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en-GB" dirty="0"/>
              <a:t>SUSTAINABLE DEVELOPMENT AT THE HIGHEST INTERNATIONAL LEVEL</a:t>
            </a:r>
            <a:endParaRPr lang="da-DK" dirty="0"/>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4" y="4347458"/>
            <a:ext cx="447058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AMONG THE BEST IN 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DEVELOPMENT</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AAU is ranked no. 4 in the world in the overall assessment of contributions to the UN’s Sustainable Development Goals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096000" y="2406034"/>
            <a:ext cx="1501224" cy="1501224"/>
          </a:xfrm>
          <a:prstGeom prst="rect">
            <a:avLst/>
          </a:prstGeom>
        </p:spPr>
      </p:pic>
      <p:pic>
        <p:nvPicPr>
          <p:cNvPr id="17" name="Billede 16">
            <a:extLst>
              <a:ext uri="{FF2B5EF4-FFF2-40B4-BE49-F238E27FC236}">
                <a16:creationId xmlns:a16="http://schemas.microsoft.com/office/drawing/2014/main" id="{39836C48-536F-329A-D351-A1F657D17512}"/>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defTabSz="914400">
              <a:defRPr/>
            </a:pPr>
            <a:r>
              <a:rPr lang="en-GB" sz="1600" b="1" dirty="0">
                <a:solidFill>
                  <a:srgbClr val="211A52"/>
                </a:solidFill>
                <a:latin typeface="Arial Black"/>
              </a:rPr>
              <a:t>AMONG THE </a:t>
            </a:r>
            <a:r>
              <a:rPr kumimoji="0" lang="en-GB" sz="1600" b="1" i="0" u="none" strike="noStrike" kern="1200" cap="none" spc="0" normalizeH="0" baseline="0" noProof="0" dirty="0">
                <a:ln>
                  <a:noFill/>
                </a:ln>
                <a:solidFill>
                  <a:srgbClr val="211A52"/>
                </a:solidFill>
                <a:effectLst/>
                <a:uLnTx/>
                <a:uFillTx/>
                <a:latin typeface="Arial Black"/>
                <a:ea typeface="+mn-ea"/>
                <a:cs typeface="+mn-cs"/>
              </a:rPr>
              <a:t>TOP CONTRIBUTORS FOR SDG 4, 10 </a:t>
            </a:r>
          </a:p>
          <a:p>
            <a:pPr defTabSz="914400">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AND 17</a:t>
            </a:r>
            <a:endParaRPr kumimoji="0" lang="da-DK" sz="1600" b="1" i="0" u="none" strike="noStrike" kern="1200" cap="none" spc="0" normalizeH="0" baseline="0" noProof="0" dirty="0">
              <a:ln>
                <a:noFill/>
              </a:ln>
              <a:solidFill>
                <a:srgbClr val="211A52"/>
              </a:solidFill>
              <a:effectLst/>
              <a:uLnTx/>
              <a:uFillTx/>
              <a:latin typeface="Arial Black"/>
              <a:ea typeface="+mn-ea"/>
              <a:cs typeface="+mn-cs"/>
            </a:endParaRP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738664"/>
          </a:xfrm>
          <a:prstGeom prst="rect">
            <a:avLst/>
          </a:prstGeom>
          <a:noFill/>
        </p:spPr>
        <p:txBody>
          <a:bodyPr wrap="square" rtlCol="0">
            <a:spAutoFit/>
          </a:bodyPr>
          <a:lstStyle/>
          <a:p>
            <a:pPr defTabSz="914400">
              <a:defRPr/>
            </a:pPr>
            <a:r>
              <a:rPr kumimoji="0" lang="en-US" sz="1400" b="0" i="0" u="none" strike="noStrike" kern="1200" cap="none" spc="0" normalizeH="0" baseline="0" noProof="0" dirty="0">
                <a:ln>
                  <a:noFill/>
                </a:ln>
                <a:solidFill>
                  <a:srgbClr val="211A52"/>
                </a:solidFill>
                <a:effectLst/>
                <a:uLnTx/>
                <a:uFillTx/>
                <a:latin typeface="Arial"/>
                <a:ea typeface="+mn-ea"/>
                <a:cs typeface="+mn-cs"/>
              </a:rPr>
              <a:t>AAU is ranked first in the world in SDG 4 quality education, no. 3 for SDG 14 life below water and no. 4 for SDG 10 reduced inequality</a:t>
            </a:r>
          </a:p>
        </p:txBody>
      </p:sp>
      <p:pic>
        <p:nvPicPr>
          <p:cNvPr id="2" name="Picture 2" descr="SDG Goal 14 – Life Below Water - Impossible Metals">
            <a:extLst>
              <a:ext uri="{FF2B5EF4-FFF2-40B4-BE49-F238E27FC236}">
                <a16:creationId xmlns:a16="http://schemas.microsoft.com/office/drawing/2014/main" id="{16E38D4F-599E-0896-4C75-0C946152CC1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5300" t="9129" r="24399" b="9670"/>
          <a:stretch/>
        </p:blipFill>
        <p:spPr bwMode="auto">
          <a:xfrm>
            <a:off x="9722278" y="2406034"/>
            <a:ext cx="1501200" cy="15146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265397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rgbClr val="F4B183"/>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25753" y="5120537"/>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US" sz="1400" b="1" i="0" u="none" strike="noStrike" kern="1200" cap="none" spc="0" normalizeH="0" noProof="0" dirty="0">
                <a:ln>
                  <a:noFill/>
                </a:ln>
                <a:solidFill>
                  <a:srgbClr val="4472C4">
                    <a:lumMod val="40000"/>
                    <a:lumOff val="60000"/>
                  </a:srgbClr>
                </a:solidFill>
                <a:effectLst/>
                <a:uLnTx/>
                <a:uFillTx/>
                <a:latin typeface="Arial"/>
                <a:ea typeface="+mn-ea"/>
                <a:cs typeface="+mn-cs"/>
              </a:rPr>
              <a:t>In the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CO2 accounts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solidFill>
                  <a:srgbClr val="211A52"/>
                </a:solidFill>
              </a:rPr>
              <a:t>C</a:t>
            </a:r>
            <a:r>
              <a:rPr lang="en-US" sz="1100" i="0" dirty="0">
                <a:solidFill>
                  <a:srgbClr val="211A52"/>
                </a:solidFill>
                <a:effectLst/>
              </a:rPr>
              <a:t>limate action plan</a:t>
            </a:r>
            <a:r>
              <a:rPr lang="en-US" sz="1100" dirty="0">
                <a:solidFill>
                  <a:srgbClr val="211A52"/>
                </a:solidFill>
              </a:rPr>
              <a:t>s cf. AAU’s c</a:t>
            </a:r>
            <a:r>
              <a:rPr lang="en-US" sz="1100" i="0" dirty="0">
                <a:solidFill>
                  <a:srgbClr val="211A52"/>
                </a:solidFill>
                <a:effectLst/>
              </a:rPr>
              <a:t>limate objectives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dirty="0">
                <a:solidFill>
                  <a:srgbClr val="211A52"/>
                </a:solidFill>
                <a:effectLst/>
              </a:rPr>
              <a:t>Charging points for electric cars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u="none" strike="noStrike" kern="1200" cap="none" spc="0" normalizeH="0" noProof="0" dirty="0">
                <a:ln>
                  <a:noFill/>
                </a:ln>
                <a:solidFill>
                  <a:srgbClr val="211A52"/>
                </a:solidFill>
                <a:effectLst/>
                <a:uLnTx/>
                <a:uFillTx/>
                <a:ea typeface="+mn-ea"/>
                <a:cs typeface="+mn-cs"/>
              </a:rPr>
              <a:t>Pilot projects regarding indoor environment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Development of smart buildings and IOT technology</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District cooling at AAU Faculty of Medicine (lake water cooling system)</a:t>
            </a:r>
          </a:p>
        </p:txBody>
      </p:sp>
      <p:sp>
        <p:nvSpPr>
          <p:cNvPr id="25" name="TextBox 47">
            <a:extLst>
              <a:ext uri="{FF2B5EF4-FFF2-40B4-BE49-F238E27FC236}">
                <a16:creationId xmlns:a16="http://schemas.microsoft.com/office/drawing/2014/main" id="{E856C9F8-DCA7-4796-98C9-378DACAFAC7C}"/>
              </a:ext>
            </a:extLst>
          </p:cNvPr>
          <p:cNvSpPr txBox="1"/>
          <p:nvPr/>
        </p:nvSpPr>
        <p:spPr>
          <a:xfrm>
            <a:off x="317164" y="5120537"/>
            <a:ext cx="3816000"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C000"/>
                </a:solidFill>
                <a:effectLst/>
                <a:uLnTx/>
                <a:uFillTx/>
                <a:latin typeface="Arial"/>
                <a:ea typeface="+mn-ea"/>
                <a:cs typeface="+mn-cs"/>
              </a:rPr>
              <a:t>Student collaboration</a:t>
            </a:r>
            <a:endParaRPr kumimoji="0" lang="da-DK" sz="1400" b="1" i="0" u="none" strike="noStrike" kern="1200" cap="none" spc="0" normalizeH="0" baseline="0" noProof="0" dirty="0">
              <a:ln>
                <a:noFill/>
              </a:ln>
              <a:solidFill>
                <a:srgbClr val="FFC00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Campus Forum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students and employees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Study activities/internships on construction, furniture and study environment, energy consumption, etc.</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Campus as a living lab, e.g. parking sensors, biodiversity, building data, etc.</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30074"/>
            <a:ext cx="3499082"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ED7D31">
                    <a:lumMod val="60000"/>
                    <a:lumOff val="40000"/>
                  </a:srgbClr>
                </a:solidFill>
                <a:effectLst/>
                <a:uLnTx/>
                <a:uFillTx/>
                <a:latin typeface="Arial"/>
                <a:ea typeface="+mn-ea"/>
                <a:cs typeface="+mn-cs"/>
              </a:rPr>
              <a:t>Facility operations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Restructure of gardening services (“Grow Wild”)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Improved management of buildings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Cleaning based on activity and needs using minimal water and chemicals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aseline="0" dirty="0">
                <a:solidFill>
                  <a:srgbClr val="211A52"/>
                </a:solidFill>
                <a:latin typeface="Arial"/>
              </a:rPr>
              <a:t>Focus on climate-friendly operation of campus e.g. </a:t>
            </a:r>
            <a:r>
              <a:rPr lang="da-DK" sz="1100" i="0" dirty="0">
                <a:solidFill>
                  <a:srgbClr val="000000"/>
                </a:solidFill>
                <a:effectLst/>
              </a:rPr>
              <a:t>Energy demand management</a:t>
            </a:r>
            <a:endParaRPr kumimoji="0" lang="da-DK" sz="1100" i="0" u="none" strike="noStrike" kern="1200" cap="none" spc="0" normalizeH="0" baseline="0" noProof="0" dirty="0">
              <a:ln>
                <a:noFill/>
              </a:ln>
              <a:solidFill>
                <a:srgbClr val="211A52"/>
              </a:solidFill>
              <a:effectLst/>
              <a:uLnTx/>
              <a:uFillTx/>
              <a:ea typeface="+mn-ea"/>
              <a:cs typeface="+mn-cs"/>
            </a:endParaRPr>
          </a:p>
          <a:p>
            <a:pPr marL="351450" indent="-171450">
              <a:buFont typeface="Arial" panose="020B0604020202020204" pitchFamily="34" charset="0"/>
              <a:buChar char="•"/>
              <a:defRPr/>
            </a:pPr>
            <a:r>
              <a:rPr lang="en-gb" sz="1100" dirty="0">
                <a:solidFill>
                  <a:srgbClr val="211A52"/>
                </a:solidFill>
              </a:rPr>
              <a:t>Green electricity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1" name="TextBox 53">
            <a:extLst>
              <a:ext uri="{FF2B5EF4-FFF2-40B4-BE49-F238E27FC236}">
                <a16:creationId xmlns:a16="http://schemas.microsoft.com/office/drawing/2014/main" id="{0A443B00-7E1C-4A41-8C01-58CE3A00BDFD}"/>
              </a:ext>
            </a:extLst>
          </p:cNvPr>
          <p:cNvSpPr txBox="1"/>
          <p:nvPr/>
        </p:nvSpPr>
        <p:spPr>
          <a:xfrm>
            <a:off x="317164" y="1925998"/>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00B050"/>
                </a:solidFill>
                <a:effectLst/>
                <a:uLnTx/>
                <a:uFillTx/>
                <a:latin typeface="Arial"/>
                <a:ea typeface="+mn-ea"/>
                <a:cs typeface="+mn-cs"/>
              </a:rPr>
              <a:t>Campus planning</a:t>
            </a:r>
            <a:endParaRPr kumimoji="0" lang="da-DK" sz="1400" b="1" i="0" u="none" strike="noStrike" kern="1200" cap="none" spc="0" normalizeH="0" baseline="0" noProof="0" dirty="0">
              <a:ln>
                <a:noFill/>
              </a:ln>
              <a:solidFill>
                <a:srgbClr val="00B05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Phase-out of buildings with high energy consumption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Efficient use of the building stock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flexible seating and activity based design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urban development around main campus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More and better natural areas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dirty="0">
                <a:solidFill>
                  <a:srgbClr val="211A52"/>
                </a:solidFill>
                <a:latin typeface="Arial"/>
              </a:rPr>
              <a:t>Better public transportation options (BRT)</a:t>
            </a:r>
            <a:endParaRPr lang="en-gb" sz="1100" b="0" i="0" u="none" strike="noStrike" kern="1200" cap="none" spc="0" normalizeH="0" noProof="0" dirty="0">
              <a:ln>
                <a:noFill/>
              </a:ln>
              <a:solidFill>
                <a:srgbClr val="211A52"/>
              </a:solidFill>
              <a:effectLst/>
              <a:uLnTx/>
              <a:uFillTx/>
              <a:latin typeface="Arial"/>
              <a:ea typeface="+mn-ea"/>
              <a:cs typeface="+mn-cs"/>
            </a:endParaRP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59944"/>
            <a:ext cx="3584917"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dirty="0" err="1">
                <a:solidFill>
                  <a:srgbClr val="00B0F0"/>
                </a:solidFill>
                <a:latin typeface="Arial"/>
              </a:rPr>
              <a:t>Thr</a:t>
            </a:r>
            <a:r>
              <a:rPr lang="en-gb" sz="1400" b="1" dirty="0">
                <a:solidFill>
                  <a:srgbClr val="00B0F0"/>
                </a:solidFill>
                <a:latin typeface="Arial"/>
              </a:rPr>
              <a:t> b</a:t>
            </a:r>
            <a:r>
              <a:rPr lang="en-gb" sz="1400" b="1" i="0" u="none" strike="noStrike" kern="1200" cap="none" spc="0" normalizeH="0" noProof="0" dirty="0" err="1">
                <a:ln>
                  <a:noFill/>
                </a:ln>
                <a:solidFill>
                  <a:srgbClr val="00B0F0"/>
                </a:solidFill>
                <a:effectLst/>
                <a:uLnTx/>
                <a:uFillTx/>
                <a:latin typeface="Arial"/>
                <a:ea typeface="+mn-ea"/>
                <a:cs typeface="+mn-cs"/>
              </a:rPr>
              <a:t>lue</a:t>
            </a:r>
            <a:r>
              <a:rPr lang="en-gb" sz="1400" b="1" i="0" u="none" strike="noStrike" kern="1200" cap="none" spc="0" normalizeH="0" noProof="0" dirty="0">
                <a:ln>
                  <a:noFill/>
                </a:ln>
                <a:solidFill>
                  <a:srgbClr val="00B0F0"/>
                </a:solidFill>
                <a:effectLst/>
                <a:uLnTx/>
                <a:uFillTx/>
                <a:latin typeface="Arial"/>
                <a:ea typeface="+mn-ea"/>
                <a:cs typeface="+mn-cs"/>
              </a:rPr>
              <a:t> and the green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“Grow Wild”: less grass, more flowers and bees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Public green spaces and squares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da-DK" sz="1100" b="0" i="0" u="none" strike="noStrike" kern="1200" cap="none" spc="0" normalizeH="0" noProof="0" dirty="0">
                <a:ln>
                  <a:noFill/>
                </a:ln>
                <a:solidFill>
                  <a:srgbClr val="211A52"/>
                </a:solidFill>
                <a:effectLst/>
                <a:uLnTx/>
                <a:uFillTx/>
                <a:latin typeface="Arial"/>
                <a:ea typeface="+mn-ea"/>
                <a:cs typeface="+mn-cs"/>
              </a:rPr>
              <a:t>Green houses and</a:t>
            </a:r>
            <a:r>
              <a:rPr lang="en-gb" sz="1100" b="0" i="0" u="none" strike="noStrike" kern="1200" cap="none" spc="0" normalizeH="0" noProof="0" dirty="0">
                <a:ln>
                  <a:noFill/>
                </a:ln>
                <a:solidFill>
                  <a:srgbClr val="211A52"/>
                </a:solidFill>
                <a:effectLst/>
                <a:uLnTx/>
                <a:uFillTx/>
                <a:latin typeface="Arial"/>
                <a:ea typeface="+mn-ea"/>
                <a:cs typeface="+mn-cs"/>
              </a:rPr>
              <a:t> outdoor study environments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Lake and canal systems, rainwater management and quality of nature</a:t>
            </a: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Urban gardening and beehives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317164" y="3499736"/>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0000"/>
                </a:solidFill>
                <a:effectLst/>
                <a:uLnTx/>
                <a:uFillTx/>
                <a:latin typeface="Arial"/>
                <a:ea typeface="+mn-ea"/>
                <a:cs typeface="+mn-cs"/>
              </a:rPr>
              <a:t>Consumption and waste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Climate objectives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reduction of CO2 emission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Cold water taps to replace bottled water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Waste sorting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Recycling surplus furniture</a:t>
            </a:r>
          </a:p>
          <a:p>
            <a:pPr marL="351450" indent="-171450">
              <a:buFont typeface="Arial" panose="020B0604020202020204" pitchFamily="34" charset="0"/>
              <a:buChar char="•"/>
              <a:defRPr/>
            </a:pPr>
            <a:r>
              <a:rPr lang="en-gb" sz="1100" b="0" i="0" u="none" strike="noStrike" kern="1200" cap="none" spc="0" normalizeH="0" noProof="0" dirty="0">
                <a:ln>
                  <a:noFill/>
                </a:ln>
                <a:solidFill>
                  <a:srgbClr val="211A52"/>
                </a:solidFill>
                <a:effectLst/>
                <a:uLnTx/>
                <a:uFillTx/>
                <a:latin typeface="Arial"/>
                <a:ea typeface="+mn-ea"/>
                <a:cs typeface="+mn-cs"/>
              </a:rPr>
              <a:t>Phase-out of disposable tableware in the </a:t>
            </a:r>
            <a:r>
              <a:rPr lang="en-gb" sz="1100" dirty="0">
                <a:solidFill>
                  <a:srgbClr val="211A52"/>
                </a:solidFill>
              </a:rPr>
              <a:t>canteen</a:t>
            </a:r>
          </a:p>
          <a:p>
            <a:pPr marL="351450" indent="-171450">
              <a:buFont typeface="Arial" panose="020B0604020202020204" pitchFamily="34" charset="0"/>
              <a:buChar char="•"/>
              <a:defRPr/>
            </a:pPr>
            <a:r>
              <a:rPr lang="en-gb" sz="1100" dirty="0">
                <a:solidFill>
                  <a:srgbClr val="211A52"/>
                </a:solidFill>
              </a:rPr>
              <a:t>Minimising food waste in the canteen</a:t>
            </a:r>
            <a:endParaRPr lang="da-DK" sz="1100" dirty="0">
              <a:solidFill>
                <a:srgbClr val="211A52"/>
              </a:solidFill>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 operations</a:t>
            </a:r>
            <a:endParaRPr kumimoji="0" lang="da-DK" sz="3300" b="1" i="0" u="none" strike="noStrike" kern="1200" cap="none" spc="0" normalizeH="0" baseline="0" noProof="0" dirty="0">
              <a:ln>
                <a:noFill/>
              </a:ln>
              <a:solidFill>
                <a:srgbClr val="002060"/>
              </a:solidFill>
              <a:effectLst/>
              <a:uLnTx/>
              <a:uFillTx/>
              <a:latin typeface="Arial"/>
              <a:ea typeface="+mn-ea"/>
              <a:cs typeface="+mn-cs"/>
            </a:endParaRP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3449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263845" y="5165130"/>
            <a:ext cx="120178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collaboration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3" name="Tekstfelt 32"/>
          <p:cNvSpPr txBox="1"/>
          <p:nvPr/>
        </p:nvSpPr>
        <p:spPr>
          <a:xfrm>
            <a:off x="4268494" y="4455688"/>
            <a:ext cx="1307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Consumption and waste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planning</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1" name="Tekstfelt 40"/>
          <p:cNvSpPr txBox="1"/>
          <p:nvPr/>
        </p:nvSpPr>
        <p:spPr>
          <a:xfrm>
            <a:off x="6229350" y="2915963"/>
            <a:ext cx="133840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The blue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 and the green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Tekstfelt 41"/>
          <p:cNvSpPr txBox="1"/>
          <p:nvPr/>
        </p:nvSpPr>
        <p:spPr>
          <a:xfrm>
            <a:off x="5265311" y="2351578"/>
            <a:ext cx="107975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Facility operations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In the pipeline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8472130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THANK YOU</a:t>
            </a:r>
            <a:endParaRPr lang="da-DK" dirty="0"/>
          </a:p>
        </p:txBody>
      </p:sp>
      <p:pic>
        <p:nvPicPr>
          <p:cNvPr id="60" name="Billed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741192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rtlCol="0"/>
          <a:lstStyle/>
          <a:p>
            <a:pPr rtl="0"/>
            <a:r>
              <a:rPr lang="en-gb"/>
              <a:t>ONE UNIVERSITY</a:t>
            </a:r>
            <a:br>
              <a:rPr lang="en-US" dirty="0"/>
            </a:br>
            <a:r>
              <a:rPr lang="en-gb"/>
              <a:t>– THREE CAMPUSES</a:t>
            </a:r>
            <a:endParaRPr lang="en-US" dirty="0">
              <a:solidFill>
                <a:schemeClr val="accent4"/>
              </a:solidFill>
            </a:endParaRPr>
          </a:p>
        </p:txBody>
      </p:sp>
      <p:sp>
        <p:nvSpPr>
          <p:cNvPr id="66" name="TextBox 65"/>
          <p:cNvSpPr txBox="1"/>
          <p:nvPr/>
        </p:nvSpPr>
        <p:spPr>
          <a:xfrm>
            <a:off x="849583" y="2809875"/>
            <a:ext cx="4153406" cy="2277547"/>
          </a:xfrm>
          <a:prstGeom prst="rect">
            <a:avLst/>
          </a:prstGeom>
          <a:noFill/>
        </p:spPr>
        <p:txBody>
          <a:bodyPr wrap="square" lIns="0" rIns="0" rtlCol="0">
            <a:spAutoFit/>
          </a:bodyPr>
          <a:lstStyle/>
          <a:p>
            <a:pPr rtl="0"/>
            <a:r>
              <a:rPr lang="en-gb" sz="2400" b="1" spc="300" dirty="0">
                <a:solidFill>
                  <a:srgbClr val="9DBB1D"/>
                </a:solidFill>
                <a:ea typeface="Source Sans Pro" charset="0"/>
                <a:cs typeface="Source Sans Pro" charset="0"/>
              </a:rPr>
              <a:t>AALBORG</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17,500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3,125</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a:p>
            <a:pPr rtl="0"/>
            <a:endParaRPr lang="en-US" sz="1400" dirty="0">
              <a:solidFill>
                <a:schemeClr val="accent1"/>
              </a:solidFill>
              <a:ea typeface="Source Sans Pro" charset="0"/>
              <a:cs typeface="Source Sans Pro" charset="0"/>
            </a:endParaRPr>
          </a:p>
          <a:p>
            <a:pPr rtl="0"/>
            <a:r>
              <a:rPr lang="en-gb" sz="2400" b="1" spc="300" dirty="0">
                <a:solidFill>
                  <a:srgbClr val="DF6752"/>
                </a:solidFill>
                <a:ea typeface="Source Sans Pro" charset="0"/>
                <a:cs typeface="Source Sans Pro" charset="0"/>
              </a:rPr>
              <a:t>COPENHAGEN</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2,700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400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p>
          <a:p>
            <a:pPr rtl="0"/>
            <a:endParaRPr lang="en-US" sz="1400" dirty="0">
              <a:solidFill>
                <a:schemeClr val="accent1"/>
              </a:solidFill>
              <a:ea typeface="Source Sans Pro" charset="0"/>
              <a:cs typeface="Source Sans Pro" charset="0"/>
            </a:endParaRPr>
          </a:p>
          <a:p>
            <a:pPr rtl="0"/>
            <a:r>
              <a:rPr lang="en-gb" sz="2400" b="1" spc="300" dirty="0">
                <a:solidFill>
                  <a:srgbClr val="5E9695"/>
                </a:solidFill>
                <a:ea typeface="Source Sans Pro" charset="0"/>
                <a:cs typeface="Source Sans Pro" charset="0"/>
              </a:rPr>
              <a:t>ESBJERG</a:t>
            </a:r>
            <a:r>
              <a:rPr lang="en-gb" sz="2400"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400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80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rtlCol="0" anchor="t" anchorCtr="0" compatLnSpc="1">
            <a:prstTxWarp prst="textNoShape">
              <a:avLst/>
            </a:prstTxWarp>
          </a:bodyPr>
          <a:lstStyle/>
          <a:p>
            <a:pPr rtl="0"/>
            <a:endParaRPr lang="da-DK"/>
          </a:p>
        </p:txBody>
      </p:sp>
    </p:spTree>
    <p:extLst>
      <p:ext uri="{BB962C8B-B14F-4D97-AF65-F5344CB8AC3E}">
        <p14:creationId xmlns:p14="http://schemas.microsoft.com/office/powerpoint/2010/main" val="8027080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lede 6" descr="Et billede, der indeholder Ansigt, person, tøj, mur&#10;&#10;Automatisk genereret beskrivelse">
            <a:extLst>
              <a:ext uri="{FF2B5EF4-FFF2-40B4-BE49-F238E27FC236}">
                <a16:creationId xmlns:a16="http://schemas.microsoft.com/office/drawing/2014/main" id="{C2E07AE3-DB4D-BDF1-5AF8-B5BC18A1CE65}"/>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1755" y="4119571"/>
            <a:ext cx="1301564" cy="1198800"/>
          </a:xfrm>
          <a:prstGeom prst="rect">
            <a:avLst/>
          </a:prstGeom>
        </p:spPr>
      </p:pic>
      <p:sp>
        <p:nvSpPr>
          <p:cNvPr id="3" name="Title 2"/>
          <p:cNvSpPr>
            <a:spLocks noGrp="1"/>
          </p:cNvSpPr>
          <p:nvPr>
            <p:ph type="title"/>
          </p:nvPr>
        </p:nvSpPr>
        <p:spPr/>
        <p:txBody>
          <a:bodyPr/>
          <a:lstStyle/>
          <a:p>
            <a:r>
              <a:rPr lang="en-US" dirty="0"/>
              <a:t>MANAGEMENT</a:t>
            </a:r>
            <a:br>
              <a:rPr lang="en-US" dirty="0"/>
            </a:br>
            <a:endParaRPr lang="en-US" dirty="0">
              <a:solidFill>
                <a:schemeClr val="accent4"/>
              </a:solidFill>
            </a:endParaRPr>
          </a:p>
        </p:txBody>
      </p:sp>
      <p:sp>
        <p:nvSpPr>
          <p:cNvPr id="832" name="Tekstfelt 831"/>
          <p:cNvSpPr txBox="1"/>
          <p:nvPr/>
        </p:nvSpPr>
        <p:spPr>
          <a:xfrm>
            <a:off x="9303661" y="5413968"/>
            <a:ext cx="1504359" cy="461665"/>
          </a:xfrm>
          <a:prstGeom prst="rect">
            <a:avLst/>
          </a:prstGeom>
          <a:noFill/>
        </p:spPr>
        <p:txBody>
          <a:bodyPr wrap="square" lIns="0" rtlCol="0">
            <a:spAutoFit/>
          </a:bodyPr>
          <a:lstStyle/>
          <a:p>
            <a:pPr rtl="0"/>
            <a:r>
              <a:rPr lang="en-gb" sz="1200" b="1" dirty="0">
                <a:solidFill>
                  <a:schemeClr val="accent2"/>
                </a:solidFill>
              </a:rPr>
              <a:t>Dean (IT &amp; Design)</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13824"/>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8"/>
          <p:cNvPicPr preferRelativeResize="0">
            <a:picLocks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745225" y="4108855"/>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lang="en-gb" sz="1200" b="1" dirty="0">
                <a:solidFill>
                  <a:schemeClr val="accent2"/>
                </a:solidFill>
              </a:rPr>
              <a:t>President</a:t>
            </a:r>
            <a:r>
              <a:rPr kumimoji="0" lang="da-DK" sz="1200" b="1" i="0" u="none" strike="noStrike" kern="1200" cap="none" spc="0" normalizeH="0" baseline="0" noProof="0" dirty="0">
                <a:ln>
                  <a:noFill/>
                </a:ln>
                <a:solidFill>
                  <a:srgbClr val="A6A3BA"/>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Per Michael Johansen</a:t>
            </a:r>
          </a:p>
        </p:txBody>
      </p:sp>
      <p:sp>
        <p:nvSpPr>
          <p:cNvPr id="5" name="Rektangel 4"/>
          <p:cNvSpPr/>
          <p:nvPr/>
        </p:nvSpPr>
        <p:spPr>
          <a:xfrm>
            <a:off x="5529404" y="3142566"/>
            <a:ext cx="1723166" cy="461665"/>
          </a:xfrm>
          <a:prstGeom prst="rect">
            <a:avLst/>
          </a:prstGeom>
        </p:spPr>
        <p:txBody>
          <a:bodyPr wrap="square" lIns="0">
            <a:spAutoFit/>
          </a:bodyPr>
          <a:lstStyle/>
          <a:p>
            <a:pPr>
              <a:defRPr/>
            </a:pPr>
            <a:r>
              <a:rPr lang="en-gb" sz="1200" b="1" dirty="0">
                <a:solidFill>
                  <a:schemeClr val="accent2"/>
                </a:solidFill>
              </a:rPr>
              <a:t>Pro-rector</a:t>
            </a:r>
            <a:r>
              <a:rPr lang="en-gb" sz="1200" b="1" dirty="0"/>
              <a:t> </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rtl="0"/>
            <a:r>
              <a:rPr lang="en-gb" sz="1200" b="1" dirty="0">
                <a:solidFill>
                  <a:schemeClr val="accent2"/>
                </a:solidFill>
              </a:rPr>
              <a:t>University Director </a:t>
            </a:r>
            <a:endParaRPr lang="da-DK" sz="1200" b="1" dirty="0">
              <a:solidFill>
                <a:schemeClr val="accent2"/>
              </a:solidFill>
            </a:endParaRP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04579" cy="646331"/>
          </a:xfrm>
          <a:prstGeom prst="rect">
            <a:avLst/>
          </a:prstGeom>
        </p:spPr>
        <p:txBody>
          <a:bodyPr wrap="none" lIns="0">
            <a:spAutoFit/>
          </a:bodyPr>
          <a:lstStyle/>
          <a:p>
            <a:pPr>
              <a:defRPr/>
            </a:pPr>
            <a:r>
              <a:rPr lang="en-gb" sz="1200" b="1" dirty="0">
                <a:solidFill>
                  <a:schemeClr val="accent2"/>
                </a:solidFill>
              </a:rPr>
              <a:t>Innovation Director</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18" name="Rektangel 17"/>
          <p:cNvSpPr/>
          <p:nvPr/>
        </p:nvSpPr>
        <p:spPr>
          <a:xfrm>
            <a:off x="3745225" y="5413967"/>
            <a:ext cx="1179875" cy="461665"/>
          </a:xfrm>
          <a:prstGeom prst="rect">
            <a:avLst/>
          </a:prstGeom>
        </p:spPr>
        <p:txBody>
          <a:bodyPr wrap="none" lIns="0">
            <a:spAutoFit/>
          </a:bodyPr>
          <a:lstStyle/>
          <a:p>
            <a:pPr rtl="0"/>
            <a:r>
              <a:rPr lang="en-gb" sz="1200" b="1" dirty="0">
                <a:solidFill>
                  <a:schemeClr val="accent2"/>
                </a:solidFill>
              </a:rPr>
              <a:t>Dean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272143" cy="646331"/>
          </a:xfrm>
          <a:prstGeom prst="rect">
            <a:avLst/>
          </a:prstGeom>
        </p:spPr>
        <p:txBody>
          <a:bodyPr wrap="none" lIns="0">
            <a:spAutoFit/>
          </a:bodyPr>
          <a:lstStyle/>
          <a:p>
            <a:pPr rtl="0"/>
            <a:r>
              <a:rPr lang="en-gb" sz="1200" b="1" dirty="0">
                <a:solidFill>
                  <a:schemeClr val="accent2"/>
                </a:solidFill>
              </a:rPr>
              <a:t>Dean (Medicine)</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461665"/>
          </a:xfrm>
          <a:prstGeom prst="rect">
            <a:avLst/>
          </a:prstGeom>
        </p:spPr>
        <p:txBody>
          <a:bodyPr wrap="square" lIns="0">
            <a:spAutoFit/>
          </a:bodyPr>
          <a:lstStyle/>
          <a:p>
            <a:pPr rtl="0"/>
            <a:r>
              <a:rPr lang="en-gb" sz="1200" b="1" dirty="0">
                <a:solidFill>
                  <a:schemeClr val="accent2"/>
                </a:solidFill>
              </a:rPr>
              <a:t>Dean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Jesper Wengel</a:t>
            </a:r>
          </a:p>
        </p:txBody>
      </p:sp>
      <p:pic>
        <p:nvPicPr>
          <p:cNvPr id="2" name="Billede 1"/>
          <p:cNvPicPr>
            <a:picLocks noChangeAspect="1"/>
          </p:cNvPicPr>
          <p:nvPr/>
        </p:nvPicPr>
        <p:blipFill rotWithShape="1">
          <a:blip r:embed="rId7">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8">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0" name="Billede 9" descr="Et billede, der indeholder Ansigt, person, tøj, mur&#10;&#10;Automatisk genereret beskrivelse">
            <a:extLst>
              <a:ext uri="{FF2B5EF4-FFF2-40B4-BE49-F238E27FC236}">
                <a16:creationId xmlns:a16="http://schemas.microsoft.com/office/drawing/2014/main" id="{1DD198BC-0E5A-4E46-6371-4A4BB2DD0700}"/>
              </a:ext>
            </a:extLst>
          </p:cNvPr>
          <p:cNvPicPr>
            <a:picLocks noChangeAspect="1"/>
          </p:cNvPicPr>
          <p:nvPr/>
        </p:nvPicPr>
        <p:blipFill rotWithShape="1">
          <a:blip r:embed="rId9">
            <a:extLst>
              <a:ext uri="{28A0092B-C50C-407E-A947-70E740481C1C}">
                <a14:useLocalDpi xmlns:a14="http://schemas.microsoft.com/office/drawing/2010/main" val="0"/>
              </a:ext>
            </a:extLst>
          </a:blip>
          <a:srcRect l="26456" t="5652" r="27070" b="27491"/>
          <a:stretch/>
        </p:blipFill>
        <p:spPr>
          <a:xfrm>
            <a:off x="1944499" y="4103433"/>
            <a:ext cx="1302392" cy="1248980"/>
          </a:xfrm>
          <a:prstGeom prst="rect">
            <a:avLst/>
          </a:prstGeom>
        </p:spPr>
      </p:pic>
      <p:pic>
        <p:nvPicPr>
          <p:cNvPr id="9" name="Billede 8" descr="Et billede, der indeholder Ansigt, person, tøj, smil&#10;&#10;Automatisk genereret beskrivelse">
            <a:extLst>
              <a:ext uri="{FF2B5EF4-FFF2-40B4-BE49-F238E27FC236}">
                <a16:creationId xmlns:a16="http://schemas.microsoft.com/office/drawing/2014/main" id="{EE449208-FE0D-305C-F1EC-22F21965845C}"/>
              </a:ext>
            </a:extLst>
          </p:cNvPr>
          <p:cNvPicPr>
            <a:picLocks noChangeAspect="1"/>
          </p:cNvPicPr>
          <p:nvPr/>
        </p:nvPicPr>
        <p:blipFill>
          <a:blip r:embed="rId10">
            <a:extLst>
              <a:ext uri="{28A0092B-C50C-407E-A947-70E740481C1C}">
                <a14:useLocalDpi xmlns:a14="http://schemas.microsoft.com/office/drawing/2010/main" val="0"/>
              </a:ext>
            </a:extLst>
          </a:blip>
          <a:srcRect l="26544" t="4121" r="26545" b="17334"/>
          <a:stretch/>
        </p:blipFill>
        <p:spPr>
          <a:xfrm>
            <a:off x="7448026" y="4087975"/>
            <a:ext cx="1301564" cy="1230396"/>
          </a:xfrm>
          <a:prstGeom prst="rect">
            <a:avLst/>
          </a:prstGeom>
        </p:spPr>
      </p:pic>
    </p:spTree>
    <p:extLst>
      <p:ext uri="{BB962C8B-B14F-4D97-AF65-F5344CB8AC3E}">
        <p14:creationId xmlns:p14="http://schemas.microsoft.com/office/powerpoint/2010/main" val="397227185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9890" y="380853"/>
            <a:ext cx="0" cy="3679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p:nvPr/>
        </p:nvCxnSpPr>
        <p:spPr>
          <a:xfrm>
            <a:off x="1605895" y="2152631"/>
            <a:ext cx="0" cy="433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o SUND website"/>
          </p:cNvPr>
          <p:cNvSpPr txBox="1"/>
          <p:nvPr/>
        </p:nvSpPr>
        <p:spPr>
          <a:xfrm>
            <a:off x="2707395"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Medicine</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0" name="Tekstboks 50">
            <a:hlinkClick r:id="rId4" tooltip="Link to personal profile"/>
          </p:cNvPr>
          <p:cNvSpPr txBox="1">
            <a:spLocks noChangeArrowheads="1"/>
          </p:cNvSpPr>
          <p:nvPr/>
        </p:nvSpPr>
        <p:spPr bwMode="auto">
          <a:xfrm>
            <a:off x="4551356" y="748816"/>
            <a:ext cx="2437068"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o personal profile"/>
          </p:cNvPr>
          <p:cNvSpPr txBox="1">
            <a:spLocks noChangeArrowheads="1"/>
          </p:cNvSpPr>
          <p:nvPr/>
        </p:nvSpPr>
        <p:spPr bwMode="auto">
          <a:xfrm>
            <a:off x="1973444" y="1188460"/>
            <a:ext cx="2263174"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Anne Marie Kanstrup</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Pro-rector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o personal profile"/>
          </p:cNvPr>
          <p:cNvSpPr txBox="1">
            <a:spLocks noChangeArrowheads="1"/>
          </p:cNvSpPr>
          <p:nvPr/>
        </p:nvSpPr>
        <p:spPr bwMode="auto">
          <a:xfrm>
            <a:off x="7327039" y="1188460"/>
            <a:ext cx="235268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o ENG website"/>
          </p:cNvPr>
          <p:cNvSpPr txBox="1"/>
          <p:nvPr/>
        </p:nvSpPr>
        <p:spPr>
          <a:xfrm>
            <a:off x="6872610" y="2324322"/>
            <a:ext cx="1965707"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Engineering and Science </a:t>
            </a:r>
          </a:p>
        </p:txBody>
      </p:sp>
      <p:sp>
        <p:nvSpPr>
          <p:cNvPr id="55" name="Tekstboks 54">
            <a:hlinkClick r:id="rId8" tooltip="Link to HUM website"/>
          </p:cNvPr>
          <p:cNvSpPr txBox="1"/>
          <p:nvPr/>
        </p:nvSpPr>
        <p:spPr>
          <a:xfrm>
            <a:off x="619473"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0" rIns="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Social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Sciences and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Humanities</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6" name="Tekstboks 57">
            <a:hlinkClick r:id="rId9" tooltip="Link to personal profile"/>
          </p:cNvPr>
          <p:cNvSpPr txBox="1">
            <a:spLocks noChangeArrowheads="1"/>
          </p:cNvSpPr>
          <p:nvPr/>
        </p:nvSpPr>
        <p:spPr bwMode="auto">
          <a:xfrm>
            <a:off x="6872040" y="3114718"/>
            <a:ext cx="1966277"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Jesper Wengel</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51357" y="215986"/>
            <a:ext cx="2437067"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rgbClr val="FFFFFF"/>
                </a:solidFill>
                <a:effectLst/>
                <a:uLnTx/>
                <a:uFillTx/>
                <a:latin typeface="Arial" pitchFamily="34" charset="0"/>
                <a:ea typeface="+mn-ea"/>
                <a:cs typeface="Arial" pitchFamily="34" charset="0"/>
              </a:rPr>
              <a:t>UNIVERSITY BOARD</a:t>
            </a:r>
            <a:endParaRPr kumimoji="0" lang="da-DK"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6158" name="Tekstboks 60">
            <a:hlinkClick r:id="rId10" tooltip="Link to personal profile"/>
          </p:cNvPr>
          <p:cNvSpPr txBox="1">
            <a:spLocks noChangeArrowheads="1"/>
          </p:cNvSpPr>
          <p:nvPr/>
        </p:nvSpPr>
        <p:spPr bwMode="auto">
          <a:xfrm>
            <a:off x="4795887" y="3114917"/>
            <a:ext cx="195985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o personal profile"/>
          </p:cNvPr>
          <p:cNvSpPr txBox="1">
            <a:spLocks noChangeArrowheads="1"/>
          </p:cNvSpPr>
          <p:nvPr/>
        </p:nvSpPr>
        <p:spPr bwMode="auto">
          <a:xfrm>
            <a:off x="620042" y="3115527"/>
            <a:ext cx="19708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Rasmus Antoft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o personal profile"/>
          </p:cNvPr>
          <p:cNvSpPr txBox="1">
            <a:spLocks noChangeArrowheads="1"/>
          </p:cNvSpPr>
          <p:nvPr/>
        </p:nvSpPr>
        <p:spPr bwMode="auto">
          <a:xfrm>
            <a:off x="2707964" y="3114718"/>
            <a:ext cx="1969689"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o TECH website"/>
          </p:cNvPr>
          <p:cNvSpPr txBox="1"/>
          <p:nvPr/>
        </p:nvSpPr>
        <p:spPr>
          <a:xfrm>
            <a:off x="4790003" y="2324323"/>
            <a:ext cx="1971709" cy="64106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Technical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IT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and Design</a:t>
            </a:r>
          </a:p>
        </p:txBody>
      </p:sp>
      <p:cxnSp>
        <p:nvCxnSpPr>
          <p:cNvPr id="75" name="Lige forbindelse 74"/>
          <p:cNvCxnSpPr>
            <a:cxnSpLocks/>
          </p:cNvCxnSpPr>
          <p:nvPr/>
        </p:nvCxnSpPr>
        <p:spPr>
          <a:xfrm>
            <a:off x="5769890" y="2152633"/>
            <a:ext cx="0" cy="17369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7874775" y="2152631"/>
            <a:ext cx="0" cy="2167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6" name="Kombinationstegning 1035"/>
          <p:cNvSpPr/>
          <p:nvPr/>
        </p:nvSpPr>
        <p:spPr bwMode="auto">
          <a:xfrm>
            <a:off x="2707964" y="3592305"/>
            <a:ext cx="1971709"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Health Science and Technology </a:t>
            </a: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Clinical Medicine</a:t>
            </a: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o AAU Innovation website"/>
          </p:cNvPr>
          <p:cNvSpPr txBox="1"/>
          <p:nvPr/>
        </p:nvSpPr>
        <p:spPr>
          <a:xfrm>
            <a:off x="8960266" y="2326326"/>
            <a:ext cx="1457599" cy="639063"/>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Innovation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cxnSp>
        <p:nvCxnSpPr>
          <p:cNvPr id="85" name="Lige forbindelse 84"/>
          <p:cNvCxnSpPr/>
          <p:nvPr/>
        </p:nvCxnSpPr>
        <p:spPr>
          <a:xfrm>
            <a:off x="11328812" y="1403775"/>
            <a:ext cx="0" cy="124623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kstboks 57">
            <a:hlinkClick r:id="rId15" tooltip="Link to personal profile"/>
          </p:cNvPr>
          <p:cNvSpPr txBox="1">
            <a:spLocks noChangeArrowheads="1"/>
          </p:cNvSpPr>
          <p:nvPr/>
        </p:nvSpPr>
        <p:spPr bwMode="auto">
          <a:xfrm>
            <a:off x="8968079" y="3118766"/>
            <a:ext cx="144978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Mads Bang</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Innovation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5836" y="3590303"/>
            <a:ext cx="1565953"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University Library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IT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Campus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Rector’s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Study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Finances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CPH</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Esbjerg</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EU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 name="Lige forbindelse 8"/>
          <p:cNvCxnSpPr>
            <a:cxnSpLocks/>
            <a:stCxn id="6152" idx="3"/>
          </p:cNvCxnSpPr>
          <p:nvPr/>
        </p:nvCxnSpPr>
        <p:spPr>
          <a:xfrm>
            <a:off x="9679719" y="1392362"/>
            <a:ext cx="1649092" cy="114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Lige forbindelse 97"/>
          <p:cNvCxnSpPr>
            <a:cxnSpLocks/>
          </p:cNvCxnSpPr>
          <p:nvPr/>
        </p:nvCxnSpPr>
        <p:spPr>
          <a:xfrm flipH="1">
            <a:off x="3690443" y="2152633"/>
            <a:ext cx="566"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Lige forbindelse 118"/>
          <p:cNvCxnSpPr>
            <a:cxnSpLocks/>
          </p:cNvCxnSpPr>
          <p:nvPr/>
        </p:nvCxnSpPr>
        <p:spPr>
          <a:xfrm>
            <a:off x="9697302" y="2152633"/>
            <a:ext cx="285"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a:stCxn id="6151" idx="3"/>
            <a:endCxn id="6152" idx="1"/>
          </p:cNvCxnSpPr>
          <p:nvPr/>
        </p:nvCxnSpPr>
        <p:spPr>
          <a:xfrm>
            <a:off x="4236618" y="1392362"/>
            <a:ext cx="30904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flipV="1">
            <a:off x="1605895" y="2152631"/>
            <a:ext cx="8091404"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790003" y="3592304"/>
            <a:ext cx="1971709" cy="135168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Computer 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Electronic Systems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Architecture, Design and Media Technology</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Sustainability and Planning </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872040" y="3592306"/>
            <a:ext cx="1966277"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Built Environment</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Energy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Mathematical Sciences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Chemistry and Bioscience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Materials and Production</a:t>
            </a: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o Shared Services website"/>
          </p:cNvPr>
          <p:cNvSpPr txBox="1"/>
          <p:nvPr/>
        </p:nvSpPr>
        <p:spPr>
          <a:xfrm>
            <a:off x="10545836" y="2324323"/>
            <a:ext cx="1565953" cy="639066"/>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53" name="Tekstboks 57">
            <a:hlinkClick r:id="rId6" tooltip="Link to personal profile"/>
          </p:cNvPr>
          <p:cNvSpPr txBox="1">
            <a:spLocks noChangeArrowheads="1"/>
          </p:cNvSpPr>
          <p:nvPr/>
        </p:nvSpPr>
        <p:spPr bwMode="auto">
          <a:xfrm>
            <a:off x="10545836" y="3112716"/>
            <a:ext cx="1565953"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19733"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784036"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874089"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a:t>
            </a:r>
            <a:b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3771" y="3592305"/>
            <a:ext cx="1460119"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I</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nnovation</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Student </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Entrepreneurship</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34" name="Kombinationstegning 133"/>
          <p:cNvSpPr/>
          <p:nvPr/>
        </p:nvSpPr>
        <p:spPr bwMode="auto">
          <a:xfrm>
            <a:off x="623919" y="3592308"/>
            <a:ext cx="1971709" cy="1351684"/>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Sociology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Social Work</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Politics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Society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Law</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 and Psychology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Culture and Learning</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54" name="Rektangel 153">
            <a:hlinkClick r:id="rId17" tooltip="Link to department website (in danish)"/>
          </p:cNvPr>
          <p:cNvSpPr/>
          <p:nvPr/>
        </p:nvSpPr>
        <p:spPr>
          <a:xfrm>
            <a:off x="728595" y="4425819"/>
            <a:ext cx="292615" cy="162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51" name="Kombinationstegning 50"/>
          <p:cNvSpPr/>
          <p:nvPr/>
        </p:nvSpPr>
        <p:spPr bwMode="auto">
          <a:xfrm>
            <a:off x="625925"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66" name="Lige forbindelse 65">
            <a:extLst>
              <a:ext uri="{FF2B5EF4-FFF2-40B4-BE49-F238E27FC236}">
                <a16:creationId xmlns:a16="http://schemas.microsoft.com/office/drawing/2014/main" id="{F2F551F5-7A54-4B51-9BD8-FD78004FC0F5}"/>
              </a:ext>
            </a:extLst>
          </p:cNvPr>
          <p:cNvCxnSpPr>
            <a:cxnSpLocks/>
            <a:stCxn id="6150" idx="2"/>
          </p:cNvCxnSpPr>
          <p:nvPr/>
        </p:nvCxnSpPr>
        <p:spPr>
          <a:xfrm>
            <a:off x="5769890" y="1156620"/>
            <a:ext cx="0" cy="9960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Lige forbindelse 67">
            <a:extLst>
              <a:ext uri="{FF2B5EF4-FFF2-40B4-BE49-F238E27FC236}">
                <a16:creationId xmlns:a16="http://schemas.microsoft.com/office/drawing/2014/main" id="{7C0A8CD9-03DD-45A6-9B16-15096247E165}"/>
              </a:ext>
            </a:extLst>
          </p:cNvPr>
          <p:cNvCxnSpPr>
            <a:cxnSpLocks/>
          </p:cNvCxnSpPr>
          <p:nvPr/>
        </p:nvCxnSpPr>
        <p:spPr>
          <a:xfrm>
            <a:off x="156288" y="6214809"/>
            <a:ext cx="46963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Lige forbindelse 69">
            <a:extLst>
              <a:ext uri="{FF2B5EF4-FFF2-40B4-BE49-F238E27FC236}">
                <a16:creationId xmlns:a16="http://schemas.microsoft.com/office/drawing/2014/main" id="{6EEA7432-8585-4FBB-B064-1297869C7D90}"/>
              </a:ext>
            </a:extLst>
          </p:cNvPr>
          <p:cNvCxnSpPr>
            <a:cxnSpLocks/>
          </p:cNvCxnSpPr>
          <p:nvPr/>
        </p:nvCxnSpPr>
        <p:spPr>
          <a:xfrm>
            <a:off x="156697" y="1408451"/>
            <a:ext cx="18167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ktangel 72">
            <a:extLst>
              <a:ext uri="{FF2B5EF4-FFF2-40B4-BE49-F238E27FC236}">
                <a16:creationId xmlns:a16="http://schemas.microsoft.com/office/drawing/2014/main" id="{26149AE6-86EB-4BCF-8608-9B56E45CF52D}"/>
              </a:ext>
            </a:extLst>
          </p:cNvPr>
          <p:cNvSpPr/>
          <p:nvPr/>
        </p:nvSpPr>
        <p:spPr>
          <a:xfrm>
            <a:off x="617271" y="5998830"/>
            <a:ext cx="8221047" cy="433678"/>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a:t>
            </a:r>
            <a:r>
              <a:rPr kumimoji="0" lang="da-DK" sz="900" b="0" i="0" u="none" strike="noStrike" kern="1200" cap="none" spc="0" normalizeH="0" baseline="0" noProof="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a:t>
            </a:r>
            <a:r>
              <a:rPr kumimoji="0" lang="da-DK" sz="9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HEALTH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PBL •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74" name="Lige forbindelse 73">
            <a:extLst>
              <a:ext uri="{FF2B5EF4-FFF2-40B4-BE49-F238E27FC236}">
                <a16:creationId xmlns:a16="http://schemas.microsoft.com/office/drawing/2014/main" id="{5324FF9B-A6DF-4568-9937-437084767ED5}"/>
              </a:ext>
            </a:extLst>
          </p:cNvPr>
          <p:cNvCxnSpPr>
            <a:cxnSpLocks/>
          </p:cNvCxnSpPr>
          <p:nvPr/>
        </p:nvCxnSpPr>
        <p:spPr>
          <a:xfrm>
            <a:off x="156697" y="1402078"/>
            <a:ext cx="0" cy="4812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73827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1">
            <a:extLst>
              <a:ext uri="{FF2B5EF4-FFF2-40B4-BE49-F238E27FC236}">
                <a16:creationId xmlns:a16="http://schemas.microsoft.com/office/drawing/2014/main" id="{67425A9E-96D7-5329-A81E-5B69951EAF71}"/>
              </a:ext>
            </a:extLst>
          </p:cNvPr>
          <p:cNvSpPr>
            <a:spLocks noGrp="1"/>
          </p:cNvSpPr>
          <p:nvPr>
            <p:ph type="title"/>
          </p:nvPr>
        </p:nvSpPr>
        <p:spPr>
          <a:xfrm>
            <a:off x="682538" y="543895"/>
            <a:ext cx="5149879" cy="1408112"/>
          </a:xfrm>
        </p:spPr>
        <p:txBody>
          <a:bodyPr/>
          <a:lstStyle/>
          <a:p>
            <a:r>
              <a:rPr lang="da-DK" dirty="0"/>
              <a:t>SHARED SERVICES</a:t>
            </a:r>
            <a:br>
              <a:rPr lang="da-DK" dirty="0"/>
            </a:br>
            <a:endParaRPr lang="da-DK" dirty="0"/>
          </a:p>
        </p:txBody>
      </p:sp>
      <p:sp>
        <p:nvSpPr>
          <p:cNvPr id="2" name="Rektangel 1">
            <a:extLst>
              <a:ext uri="{FF2B5EF4-FFF2-40B4-BE49-F238E27FC236}">
                <a16:creationId xmlns:a16="http://schemas.microsoft.com/office/drawing/2014/main" id="{72123F2F-6FAE-D524-6EC7-F31379A898B3}"/>
              </a:ext>
            </a:extLst>
          </p:cNvPr>
          <p:cNvSpPr/>
          <p:nvPr/>
        </p:nvSpPr>
        <p:spPr>
          <a:xfrm>
            <a:off x="11219447" y="6179350"/>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p>
        </p:txBody>
      </p:sp>
      <p:sp>
        <p:nvSpPr>
          <p:cNvPr id="3" name="Tekstboks 47">
            <a:extLst>
              <a:ext uri="{FF2B5EF4-FFF2-40B4-BE49-F238E27FC236}">
                <a16:creationId xmlns:a16="http://schemas.microsoft.com/office/drawing/2014/main" id="{F7700616-E16E-3190-90E0-CD775E6E4D02}"/>
              </a:ext>
            </a:extLst>
          </p:cNvPr>
          <p:cNvSpPr txBox="1"/>
          <p:nvPr/>
        </p:nvSpPr>
        <p:spPr>
          <a:xfrm>
            <a:off x="100292" y="3049611"/>
            <a:ext cx="1088286" cy="3672000"/>
          </a:xfrm>
          <a:prstGeom prst="rect">
            <a:avLst/>
          </a:prstGeom>
          <a:noFill/>
          <a:ln>
            <a:solidFill>
              <a:schemeClr val="tx1"/>
            </a:solidFill>
          </a:ln>
        </p:spPr>
        <p:txBody>
          <a:bodyPr wrap="square" lIns="43200" rIns="43200" rtlCol="0">
            <a:noAutofit/>
          </a:bodyPr>
          <a:lstStyle/>
          <a:p>
            <a:pPr rtl="0">
              <a:spcAft>
                <a:spcPts val="24"/>
              </a:spcAft>
            </a:pPr>
            <a:r>
              <a:rPr lang="en-gb" sz="900" b="1">
                <a:latin typeface="Arial Narrow" panose="020B0606020202030204" pitchFamily="34" charset="0"/>
              </a:rPr>
              <a:t>Aalborg University Library</a:t>
            </a:r>
          </a:p>
          <a:p>
            <a:pPr algn="ctr" rtl="0">
              <a:spcAft>
                <a:spcPts val="24"/>
              </a:spcAft>
            </a:pP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Accessions Team</a:t>
            </a: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Administration Team</a:t>
            </a:r>
          </a:p>
          <a:p>
            <a:pPr marL="86400" indent="-86400" rtl="0">
              <a:spcAft>
                <a:spcPts val="24"/>
              </a:spcAft>
              <a:buFont typeface="Arial" panose="020B0604020202020204" pitchFamily="34" charset="0"/>
              <a:buChar char="•"/>
            </a:pPr>
            <a:r>
              <a:rPr lang="en-gb" sz="900">
                <a:latin typeface="Arial Narrow" panose="020B0606020202030204" pitchFamily="34" charset="0"/>
              </a:rPr>
              <a:t>Service Team</a:t>
            </a:r>
          </a:p>
          <a:p>
            <a:pPr marL="86400" indent="-86400" rtl="0">
              <a:spcAft>
                <a:spcPts val="24"/>
              </a:spcAft>
              <a:buFont typeface="Arial" panose="020B0604020202020204" pitchFamily="34" charset="0"/>
              <a:buChar char="•"/>
            </a:pPr>
            <a:r>
              <a:rPr lang="en-gb" sz="900">
                <a:latin typeface="Arial Narrow" panose="020B0606020202030204" pitchFamily="34" charset="0"/>
              </a:rPr>
              <a:t>Information Team</a:t>
            </a:r>
          </a:p>
          <a:p>
            <a:pPr marL="86400" indent="-86400" rtl="0">
              <a:spcAft>
                <a:spcPts val="24"/>
              </a:spcAft>
              <a:buFont typeface="Arial" panose="020B0604020202020204" pitchFamily="34" charset="0"/>
              <a:buChar char="•"/>
            </a:pPr>
            <a:r>
              <a:rPr lang="en-gb" sz="900">
                <a:latin typeface="Arial Narrow" panose="020B0606020202030204" pitchFamily="34" charset="0"/>
              </a:rPr>
              <a:t>VBN Editorial Office (publications and ranking)</a:t>
            </a:r>
            <a:endParaRPr lang="da-DK" sz="900" dirty="0">
              <a:latin typeface="Arial Narrow" panose="020B0606020202030204" pitchFamily="34" charset="0"/>
            </a:endParaRPr>
          </a:p>
          <a:p>
            <a:pPr marL="86400" indent="-86400" rtl="0">
              <a:spcAft>
                <a:spcPts val="24"/>
              </a:spcAft>
              <a:buFont typeface="Arial" panose="020B0604020202020204" pitchFamily="34" charset="0"/>
              <a:buChar char="•"/>
            </a:pPr>
            <a:r>
              <a:rPr lang="en-gb" sz="900">
                <a:latin typeface="Arial Narrow" panose="020B0606020202030204" pitchFamily="34" charset="0"/>
              </a:rPr>
              <a:t>Electronic Resource Management (ERM) Secretariat</a:t>
            </a: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4" name="Tekstboks 48">
            <a:extLst>
              <a:ext uri="{FF2B5EF4-FFF2-40B4-BE49-F238E27FC236}">
                <a16:creationId xmlns:a16="http://schemas.microsoft.com/office/drawing/2014/main" id="{346EA31B-61BA-B920-2D4C-8339E62E4430}"/>
              </a:ext>
            </a:extLst>
          </p:cNvPr>
          <p:cNvSpPr txBox="1"/>
          <p:nvPr/>
        </p:nvSpPr>
        <p:spPr>
          <a:xfrm>
            <a:off x="1188578" y="3046894"/>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IT Services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Digitalization and Transformation</a:t>
            </a:r>
          </a:p>
          <a:p>
            <a:pPr marL="86400" indent="-86400" rtl="0">
              <a:buFont typeface="Arial" panose="020B0604020202020204" pitchFamily="34" charset="0"/>
              <a:buChar char="•"/>
            </a:pPr>
            <a:r>
              <a:rPr lang="en-gb" sz="900">
                <a:latin typeface="Arial Narrow" panose="020B0606020202030204" pitchFamily="34" charset="0"/>
              </a:rPr>
              <a:t>Development and Digital Services</a:t>
            </a:r>
          </a:p>
          <a:p>
            <a:pPr marL="86400" indent="-86400" rtl="0">
              <a:buFont typeface="Arial" panose="020B0604020202020204" pitchFamily="34" charset="0"/>
              <a:buChar char="•"/>
            </a:pPr>
            <a:r>
              <a:rPr lang="en-gb" sz="900">
                <a:latin typeface="Arial Narrow" panose="020B0606020202030204" pitchFamily="34" charset="0"/>
              </a:rPr>
              <a:t>Technology, Sourcing and Support</a:t>
            </a:r>
          </a:p>
          <a:p>
            <a:pPr marL="86400" indent="-86400" rtl="0">
              <a:buFont typeface="Arial" panose="020B0604020202020204" pitchFamily="34" charset="0"/>
              <a:buChar char="•"/>
            </a:pPr>
            <a:r>
              <a:rPr lang="en-gb" sz="900">
                <a:latin typeface="Arial Narrow" panose="020B0606020202030204" pitchFamily="34" charset="0"/>
              </a:rPr>
              <a:t>Information Security and User Identities</a:t>
            </a: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5" name="Tekstboks 65">
            <a:extLst>
              <a:ext uri="{FF2B5EF4-FFF2-40B4-BE49-F238E27FC236}">
                <a16:creationId xmlns:a16="http://schemas.microsoft.com/office/drawing/2014/main" id="{E0FE21A6-9216-1DE4-E286-6E667B5644F4}"/>
              </a:ext>
            </a:extLst>
          </p:cNvPr>
          <p:cNvSpPr txBox="1"/>
          <p:nvPr/>
        </p:nvSpPr>
        <p:spPr>
          <a:xfrm>
            <a:off x="4453183" y="3046900"/>
            <a:ext cx="1088286" cy="3673269"/>
          </a:xfrm>
          <a:prstGeom prst="rect">
            <a:avLst/>
          </a:prstGeom>
          <a:noFill/>
          <a:ln>
            <a:solidFill>
              <a:schemeClr val="tx1"/>
            </a:solidFill>
          </a:ln>
        </p:spPr>
        <p:txBody>
          <a:bodyPr wrap="square" lIns="43200" rIns="43200" rtlCol="0">
            <a:noAutofit/>
          </a:bodyPr>
          <a:lstStyle/>
          <a:p>
            <a:pPr rtl="0"/>
            <a:r>
              <a:rPr lang="en-gb" sz="900" b="1" dirty="0">
                <a:latin typeface="Arial Narrow" panose="020B0606020202030204" pitchFamily="34" charset="0"/>
              </a:rPr>
              <a:t>Rector's Office</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Administrative support for University Board, Chairs, Rector's Office, Executive Management and Administrative Management Group, Strategic Council for Research and Innovation, and Committee for Equality and Diversity</a:t>
            </a:r>
          </a:p>
          <a:p>
            <a:pPr marL="86400" indent="-86400" rtl="0">
              <a:buFont typeface="Arial" panose="020B0604020202020204" pitchFamily="34" charset="0"/>
              <a:buChar char="•"/>
            </a:pPr>
            <a:r>
              <a:rPr lang="en-gb" sz="900" dirty="0">
                <a:latin typeface="Arial Narrow" panose="020B0606020202030204" pitchFamily="34" charset="0"/>
              </a:rPr>
              <a:t>Management support of the defence area</a:t>
            </a:r>
          </a:p>
          <a:p>
            <a:pPr marL="86400" indent="-86400" rtl="0">
              <a:buFont typeface="Arial" panose="020B0604020202020204" pitchFamily="34" charset="0"/>
              <a:buChar char="•"/>
            </a:pPr>
            <a:r>
              <a:rPr lang="en-gb" sz="900" dirty="0">
                <a:latin typeface="Arial Narrow" panose="020B0606020202030204" pitchFamily="34" charset="0"/>
              </a:rPr>
              <a:t>Meeting preparations for the Rector and Pro-rector</a:t>
            </a:r>
          </a:p>
          <a:p>
            <a:pPr marL="86400" indent="-86400" rtl="0">
              <a:buFont typeface="Arial" panose="020B0604020202020204" pitchFamily="34" charset="0"/>
              <a:buChar char="•"/>
            </a:pPr>
            <a:r>
              <a:rPr lang="en-gb" sz="900" dirty="0">
                <a:latin typeface="Arial Narrow" panose="020B0606020202030204" pitchFamily="34" charset="0"/>
              </a:rPr>
              <a:t>AAU Strategy Secretariat</a:t>
            </a:r>
          </a:p>
          <a:p>
            <a:pPr marL="86400" indent="-86400" rtl="0">
              <a:buFont typeface="Arial" panose="020B0604020202020204" pitchFamily="34" charset="0"/>
              <a:buChar char="•"/>
            </a:pPr>
            <a:r>
              <a:rPr lang="en-gb" sz="900" dirty="0">
                <a:latin typeface="Arial Narrow" panose="020B0606020202030204" pitchFamily="34" charset="0"/>
              </a:rPr>
              <a:t>Strategic analysis</a:t>
            </a:r>
          </a:p>
          <a:p>
            <a:pPr marL="86400" indent="-86400" rtl="0">
              <a:buFont typeface="Arial" panose="020B0604020202020204" pitchFamily="34" charset="0"/>
              <a:buChar char="•"/>
            </a:pPr>
            <a:r>
              <a:rPr lang="en-gb" sz="900" dirty="0">
                <a:latin typeface="Arial Narrow" panose="020B0606020202030204" pitchFamily="34" charset="0"/>
              </a:rPr>
              <a:t>Policy advice</a:t>
            </a:r>
          </a:p>
          <a:p>
            <a:pPr marL="86400" indent="-86400" rtl="0">
              <a:buFont typeface="Arial" panose="020B0604020202020204" pitchFamily="34" charset="0"/>
              <a:buChar char="•"/>
            </a:pPr>
            <a:r>
              <a:rPr lang="en-gb" sz="900" dirty="0">
                <a:latin typeface="Arial Narrow" panose="020B0606020202030204" pitchFamily="34" charset="0"/>
              </a:rPr>
              <a:t>Legal issues</a:t>
            </a:r>
          </a:p>
          <a:p>
            <a:pPr marL="86400" indent="-86400" rtl="0">
              <a:buFont typeface="Arial" panose="020B0604020202020204" pitchFamily="34" charset="0"/>
              <a:buChar char="•"/>
            </a:pPr>
            <a:r>
              <a:rPr lang="en-gb" sz="900" dirty="0">
                <a:latin typeface="Arial Narrow" panose="020B0606020202030204" pitchFamily="34" charset="0"/>
              </a:rPr>
              <a:t>Events</a:t>
            </a: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6" name="Tekstboks 66">
            <a:extLst>
              <a:ext uri="{FF2B5EF4-FFF2-40B4-BE49-F238E27FC236}">
                <a16:creationId xmlns:a16="http://schemas.microsoft.com/office/drawing/2014/main" id="{796AE771-85C5-623E-B587-404F50F9D0B1}"/>
              </a:ext>
            </a:extLst>
          </p:cNvPr>
          <p:cNvSpPr txBox="1"/>
          <p:nvPr/>
        </p:nvSpPr>
        <p:spPr>
          <a:xfrm>
            <a:off x="6629849" y="3046896"/>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Study Service</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AAU Career and AAU Student Guidance</a:t>
            </a:r>
          </a:p>
          <a:p>
            <a:pPr marL="86400" indent="-86400" rtl="0">
              <a:buFont typeface="Arial" panose="020B0604020202020204" pitchFamily="34" charset="0"/>
              <a:buChar char="•"/>
            </a:pPr>
            <a:r>
              <a:rPr lang="en-gb" sz="900">
                <a:latin typeface="Arial Narrow" panose="020B0606020202030204" pitchFamily="34" charset="0"/>
              </a:rPr>
              <a:t>International Office and Accommodation Office</a:t>
            </a:r>
          </a:p>
          <a:p>
            <a:pPr marL="86400" indent="-86400" rtl="0">
              <a:buFont typeface="Arial" panose="020B0604020202020204" pitchFamily="34" charset="0"/>
              <a:buChar char="•"/>
            </a:pPr>
            <a:r>
              <a:rPr lang="en-gb" sz="900">
                <a:latin typeface="Arial Narrow" panose="020B0606020202030204" pitchFamily="34" charset="0"/>
              </a:rPr>
              <a:t>Quality and Analysis</a:t>
            </a:r>
          </a:p>
          <a:p>
            <a:pPr marL="86400" indent="-86400" rtl="0">
              <a:buFont typeface="Arial" panose="020B0604020202020204" pitchFamily="34" charset="0"/>
              <a:buChar char="•"/>
            </a:pPr>
            <a:r>
              <a:rPr lang="en-gb" sz="900">
                <a:latin typeface="Arial Narrow" panose="020B0606020202030204" pitchFamily="34" charset="0"/>
              </a:rPr>
              <a:t>North Jutland Elite Sports</a:t>
            </a:r>
          </a:p>
          <a:p>
            <a:pPr marL="86400" indent="-86400" rtl="0">
              <a:buFont typeface="Arial" panose="020B0604020202020204" pitchFamily="34" charset="0"/>
              <a:buChar char="•"/>
            </a:pPr>
            <a:r>
              <a:rPr lang="en-gb" sz="900">
                <a:latin typeface="Arial Narrow" panose="020B0606020202030204" pitchFamily="34" charset="0"/>
              </a:rPr>
              <a:t>Admissions and Continuing Education</a:t>
            </a:r>
          </a:p>
          <a:p>
            <a:pPr marL="86400" indent="-86400" rtl="0">
              <a:buFont typeface="Arial" panose="020B0604020202020204" pitchFamily="34" charset="0"/>
              <a:buChar char="•"/>
            </a:pPr>
            <a:r>
              <a:rPr lang="en-gb" sz="900">
                <a:latin typeface="Arial Narrow" panose="020B0606020202030204" pitchFamily="34" charset="0"/>
              </a:rPr>
              <a:t>Strategy and Policy</a:t>
            </a:r>
          </a:p>
          <a:p>
            <a:pPr marL="86400" indent="-86400" rtl="0">
              <a:buFont typeface="Arial" panose="020B0604020202020204" pitchFamily="34" charset="0"/>
              <a:buChar char="•"/>
            </a:pPr>
            <a:r>
              <a:rPr lang="en-gb" sz="900">
                <a:latin typeface="Arial Narrow" panose="020B0606020202030204" pitchFamily="34" charset="0"/>
              </a:rPr>
              <a:t>Student Society Secretariat</a:t>
            </a:r>
          </a:p>
          <a:p>
            <a:pPr marL="86400" indent="-86400" rtl="0">
              <a:buFont typeface="Arial" panose="020B0604020202020204" pitchFamily="34" charset="0"/>
              <a:buChar char="•"/>
            </a:pPr>
            <a:r>
              <a:rPr lang="en-gb" sz="900">
                <a:latin typeface="Arial Narrow" panose="020B0606020202030204" pitchFamily="34" charset="0"/>
              </a:rPr>
              <a:t>Study systems</a:t>
            </a:r>
          </a:p>
          <a:p>
            <a:pPr marL="86400" indent="-86400" rtl="0">
              <a:buFont typeface="Arial" panose="020B0604020202020204" pitchFamily="34" charset="0"/>
              <a:buChar char="•"/>
            </a:pPr>
            <a:r>
              <a:rPr lang="en-gb" sz="900">
                <a:latin typeface="Arial Narrow" panose="020B0606020202030204" pitchFamily="34" charset="0"/>
              </a:rPr>
              <a:t>SU, SPS and Study Data</a:t>
            </a:r>
          </a:p>
          <a:p>
            <a:pPr marL="86400" indent="-86400" rtl="0">
              <a:buFont typeface="Arial" panose="020B0604020202020204" pitchFamily="34" charset="0"/>
              <a:buChar char="•"/>
            </a:pPr>
            <a:r>
              <a:rPr lang="en-gb" sz="900">
                <a:latin typeface="Arial Narrow" panose="020B0606020202030204" pitchFamily="34" charset="0"/>
              </a:rPr>
              <a:t>Educational Law and Secretariat</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8" name="Tekstboks 68">
            <a:extLst>
              <a:ext uri="{FF2B5EF4-FFF2-40B4-BE49-F238E27FC236}">
                <a16:creationId xmlns:a16="http://schemas.microsoft.com/office/drawing/2014/main" id="{D5A61D00-9F76-7FCA-AF88-BF8FFB0B9B48}"/>
              </a:ext>
            </a:extLst>
          </p:cNvPr>
          <p:cNvSpPr txBox="1"/>
          <p:nvPr/>
        </p:nvSpPr>
        <p:spPr>
          <a:xfrm>
            <a:off x="7718206" y="3047833"/>
            <a:ext cx="1088286" cy="3672000"/>
          </a:xfrm>
          <a:prstGeom prst="rect">
            <a:avLst/>
          </a:prstGeom>
          <a:noFill/>
          <a:ln>
            <a:solidFill>
              <a:schemeClr val="tx1"/>
            </a:solidFill>
          </a:ln>
        </p:spPr>
        <p:txBody>
          <a:bodyPr wrap="square" lIns="43200" rIns="0" rtlCol="0">
            <a:spAutoFit/>
          </a:bodyPr>
          <a:lstStyle/>
          <a:p>
            <a:pPr rtl="0"/>
            <a:r>
              <a:rPr lang="en-gb" sz="900" b="1">
                <a:latin typeface="Arial Narrow" panose="020B0606020202030204" pitchFamily="34" charset="0"/>
              </a:rPr>
              <a:t>Finances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Controlling and Management (Travel Team, Controller Team, Management Team)</a:t>
            </a:r>
          </a:p>
          <a:p>
            <a:pPr marL="86400" indent="-86400" rtl="0">
              <a:buFont typeface="Arial" panose="020B0604020202020204" pitchFamily="34" charset="0"/>
              <a:buChar char="•"/>
            </a:pPr>
            <a:r>
              <a:rPr lang="en-gb" sz="900">
                <a:latin typeface="Arial Narrow" panose="020B0606020202030204" pitchFamily="34" charset="0"/>
              </a:rPr>
              <a:t>Management Accounting (Budget &amp; Planning, Analysis Unit)</a:t>
            </a:r>
          </a:p>
          <a:p>
            <a:pPr marL="86400" indent="-86400" rtl="0">
              <a:buFont typeface="Arial" panose="020B0604020202020204" pitchFamily="34" charset="0"/>
              <a:buChar char="•"/>
            </a:pPr>
            <a:r>
              <a:rPr lang="en-gb" sz="900">
                <a:latin typeface="Arial Narrow" panose="020B0606020202030204" pitchFamily="34" charset="0"/>
              </a:rPr>
              <a:t>Accounting (Bookkeeping, Service Team, Project Finance)</a:t>
            </a:r>
          </a:p>
          <a:p>
            <a:pPr marL="86400" indent="-86400" rtl="0">
              <a:buFont typeface="Arial" panose="020B0604020202020204" pitchFamily="34" charset="0"/>
              <a:buChar char="•"/>
            </a:pPr>
            <a:r>
              <a:rPr lang="en-gb" sz="900">
                <a:latin typeface="Arial Narrow" panose="020B0606020202030204" pitchFamily="34" charset="0"/>
              </a:rPr>
              <a:t>Tenders &amp; Procurement (Tenders and Procurement Team, Procurement Controlling)</a:t>
            </a:r>
          </a:p>
          <a:p>
            <a:pPr marL="86400" indent="-86400" rtl="0">
              <a:buFont typeface="Arial" panose="020B0604020202020204" pitchFamily="34" charset="0"/>
              <a:buChar char="•"/>
            </a:pPr>
            <a:r>
              <a:rPr lang="en-gb" sz="900">
                <a:latin typeface="Arial Narrow" panose="020B0606020202030204" pitchFamily="34" charset="0"/>
              </a:rPr>
              <a:t>Finance Systems (Finance IT, BI Team)</a:t>
            </a:r>
          </a:p>
        </p:txBody>
      </p:sp>
      <p:sp>
        <p:nvSpPr>
          <p:cNvPr id="26" name="Tekstboks 71">
            <a:extLst>
              <a:ext uri="{FF2B5EF4-FFF2-40B4-BE49-F238E27FC236}">
                <a16:creationId xmlns:a16="http://schemas.microsoft.com/office/drawing/2014/main" id="{E4982825-3C7C-DAC4-8D69-24DD2E2DF1E9}"/>
              </a:ext>
            </a:extLst>
          </p:cNvPr>
          <p:cNvSpPr txBox="1"/>
          <p:nvPr/>
        </p:nvSpPr>
        <p:spPr>
          <a:xfrm>
            <a:off x="9895981" y="3048018"/>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AAU Shared Services CPH</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Campus management and administration, incl. secretariat for councils and committees</a:t>
            </a:r>
          </a:p>
          <a:p>
            <a:pPr marL="86400" indent="-86400" rtl="0">
              <a:buFont typeface="Arial" panose="020B0604020202020204" pitchFamily="34" charset="0"/>
              <a:buChar char="•"/>
            </a:pPr>
            <a:r>
              <a:rPr lang="en-gb" sz="900">
                <a:latin typeface="Arial Narrow" panose="020B0606020202030204" pitchFamily="34" charset="0"/>
              </a:rPr>
              <a:t>Overall building operations, maintenance and development of the campus</a:t>
            </a:r>
          </a:p>
          <a:p>
            <a:pPr marL="86400" indent="-86400" rtl="0">
              <a:buFont typeface="Arial" panose="020B0604020202020204" pitchFamily="34" charset="0"/>
              <a:buChar char="•"/>
            </a:pPr>
            <a:r>
              <a:rPr lang="en-gb" sz="900">
                <a:latin typeface="Arial Narrow" panose="020B0606020202030204" pitchFamily="34" charset="0"/>
              </a:rPr>
              <a:t>IT service and support</a:t>
            </a:r>
          </a:p>
          <a:p>
            <a:pPr marL="86400" indent="-86400" rtl="0">
              <a:buFont typeface="Arial" panose="020B0604020202020204" pitchFamily="34" charset="0"/>
              <a:buChar char="•"/>
            </a:pPr>
            <a:r>
              <a:rPr lang="en-gb" sz="900">
                <a:latin typeface="Arial Narrow" panose="020B0606020202030204" pitchFamily="34" charset="0"/>
              </a:rPr>
              <a:t>Student, well-being, career and housing guidance</a:t>
            </a:r>
          </a:p>
          <a:p>
            <a:pPr marL="86400" indent="-86400" rtl="0">
              <a:buFont typeface="Arial" panose="020B0604020202020204" pitchFamily="34" charset="0"/>
              <a:buChar char="•"/>
            </a:pPr>
            <a:r>
              <a:rPr lang="en-gb" sz="900">
                <a:latin typeface="Arial Narrow" panose="020B0606020202030204" pitchFamily="34" charset="0"/>
              </a:rPr>
              <a:t>Internal communication for campus</a:t>
            </a:r>
          </a:p>
          <a:p>
            <a:pPr marL="86400" indent="-86400" rtl="0">
              <a:buFont typeface="Arial" panose="020B0604020202020204" pitchFamily="34" charset="0"/>
              <a:buChar char="•"/>
            </a:pPr>
            <a:r>
              <a:rPr lang="en-gb" sz="900">
                <a:latin typeface="Arial Narrow" panose="020B0606020202030204" pitchFamily="34" charset="0"/>
              </a:rPr>
              <a:t>Entertainment, conferences, events</a:t>
            </a:r>
            <a:br>
              <a:rPr lang="da-DK" sz="900" dirty="0">
                <a:latin typeface="Arial Narrow" panose="020B0606020202030204" pitchFamily="34" charset="0"/>
              </a:rPr>
            </a:br>
            <a:endParaRPr lang="da-DK" sz="900" dirty="0">
              <a:latin typeface="Arial Narrow" panose="020B0606020202030204" pitchFamily="34" charset="0"/>
            </a:endParaRPr>
          </a:p>
        </p:txBody>
      </p:sp>
      <p:sp>
        <p:nvSpPr>
          <p:cNvPr id="28" name="Tekstboks 84">
            <a:extLst>
              <a:ext uri="{FF2B5EF4-FFF2-40B4-BE49-F238E27FC236}">
                <a16:creationId xmlns:a16="http://schemas.microsoft.com/office/drawing/2014/main" id="{8DD4261E-3992-194F-D915-EDA4118CE16F}"/>
              </a:ext>
            </a:extLst>
          </p:cNvPr>
          <p:cNvSpPr txBox="1"/>
          <p:nvPr/>
        </p:nvSpPr>
        <p:spPr>
          <a:xfrm>
            <a:off x="2276864" y="3046898"/>
            <a:ext cx="1088286" cy="3672000"/>
          </a:xfrm>
          <a:prstGeom prst="rect">
            <a:avLst/>
          </a:prstGeom>
          <a:noFill/>
          <a:ln>
            <a:solidFill>
              <a:schemeClr val="tx1"/>
            </a:solidFill>
          </a:ln>
        </p:spPr>
        <p:txBody>
          <a:bodyPr wrap="square" lIns="43200" rIns="43200" rtlCol="0">
            <a:spAutoFit/>
          </a:bodyPr>
          <a:lstStyle/>
          <a:p>
            <a:pPr rtl="0"/>
            <a:r>
              <a:rPr lang="en-gb" sz="900" b="1" dirty="0">
                <a:latin typeface="Arial Narrow" panose="020B0606020202030204" pitchFamily="34" charset="0"/>
              </a:rPr>
              <a:t>Campus Services</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Administration and</a:t>
            </a:r>
          </a:p>
          <a:p>
            <a:pPr marL="86400" indent="-86400" rtl="0">
              <a:buFont typeface="Arial" panose="020B0604020202020204" pitchFamily="34" charset="0"/>
              <a:buChar char="•"/>
            </a:pPr>
            <a:r>
              <a:rPr lang="en-gb" sz="900" dirty="0">
                <a:latin typeface="Arial Narrow" panose="020B0606020202030204" pitchFamily="34" charset="0"/>
              </a:rPr>
              <a:t>Planning</a:t>
            </a:r>
          </a:p>
          <a:p>
            <a:pPr marL="86400" indent="-86400" rtl="0">
              <a:buFont typeface="Arial" panose="020B0604020202020204" pitchFamily="34" charset="0"/>
              <a:buChar char="•"/>
            </a:pPr>
            <a:r>
              <a:rPr lang="en-gb" sz="900" dirty="0">
                <a:latin typeface="Arial Narrow" panose="020B0606020202030204" pitchFamily="34" charset="0"/>
              </a:rPr>
              <a:t>Buildings and Operations</a:t>
            </a:r>
          </a:p>
          <a:p>
            <a:pPr marL="86400" indent="-86400" rtl="0">
              <a:buFont typeface="Arial" panose="020B0604020202020204" pitchFamily="34" charset="0"/>
              <a:buChar char="•"/>
            </a:pPr>
            <a:r>
              <a:rPr lang="en-gb" sz="900" dirty="0">
                <a:latin typeface="Arial Narrow" panose="020B0606020202030204" pitchFamily="34" charset="0"/>
              </a:rPr>
              <a:t>Facility Services</a:t>
            </a:r>
          </a:p>
          <a:p>
            <a:pPr rtl="0"/>
            <a:endParaRPr lang="da-DK" sz="900" dirty="0">
              <a:latin typeface="Arial Narrow" panose="020B0606020202030204" pitchFamily="34" charset="0"/>
            </a:endParaRPr>
          </a:p>
          <a:p>
            <a:pP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endParaRPr lang="da-DK" sz="900" dirty="0">
              <a:latin typeface="Arial Narrow" panose="020B0606020202030204" pitchFamily="34" charset="0"/>
            </a:endParaRPr>
          </a:p>
          <a:p>
            <a:pPr algn="ctr" rtl="0"/>
            <a:br>
              <a:rPr lang="da-DK" sz="900" dirty="0">
                <a:latin typeface="Arial Narrow" panose="020B0606020202030204" pitchFamily="34" charset="0"/>
              </a:rPr>
            </a:br>
            <a:endParaRPr lang="da-DK" sz="900" dirty="0">
              <a:latin typeface="Arial Narrow" panose="020B0606020202030204" pitchFamily="34" charset="0"/>
            </a:endParaRPr>
          </a:p>
        </p:txBody>
      </p:sp>
      <p:sp>
        <p:nvSpPr>
          <p:cNvPr id="29" name="Tekstboks 85">
            <a:extLst>
              <a:ext uri="{FF2B5EF4-FFF2-40B4-BE49-F238E27FC236}">
                <a16:creationId xmlns:a16="http://schemas.microsoft.com/office/drawing/2014/main" id="{5D5FAA9C-A9AD-3E53-091D-96A23D47515C}"/>
              </a:ext>
            </a:extLst>
          </p:cNvPr>
          <p:cNvSpPr txBox="1"/>
          <p:nvPr/>
        </p:nvSpPr>
        <p:spPr>
          <a:xfrm>
            <a:off x="3365151" y="3045112"/>
            <a:ext cx="1088286" cy="3672000"/>
          </a:xfrm>
          <a:prstGeom prst="rect">
            <a:avLst/>
          </a:prstGeom>
          <a:noFill/>
          <a:ln>
            <a:solidFill>
              <a:schemeClr val="tx1"/>
            </a:solidFill>
          </a:ln>
        </p:spPr>
        <p:txBody>
          <a:bodyPr wrap="square" lIns="43200" rIns="43200" rtlCol="0">
            <a:spAutoFit/>
          </a:bodyPr>
          <a:lstStyle/>
          <a:p>
            <a:pPr rtl="0"/>
            <a:r>
              <a:rPr lang="en-gb" sz="900" b="1" dirty="0">
                <a:latin typeface="Arial Narrow" panose="020B0606020202030204" pitchFamily="34" charset="0"/>
              </a:rPr>
              <a:t>HR</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HR Law</a:t>
            </a:r>
          </a:p>
          <a:p>
            <a:pPr marL="86400" indent="-86400" rtl="0">
              <a:buFont typeface="Arial" panose="020B0604020202020204" pitchFamily="34" charset="0"/>
              <a:buChar char="•"/>
            </a:pPr>
            <a:r>
              <a:rPr lang="en-gb" sz="900" dirty="0">
                <a:latin typeface="Arial Narrow" panose="020B0606020202030204" pitchFamily="34" charset="0"/>
              </a:rPr>
              <a:t>HR Digitalization</a:t>
            </a:r>
          </a:p>
          <a:p>
            <a:pPr marL="86400" indent="-86400" rtl="0">
              <a:buFont typeface="Arial" panose="020B0604020202020204" pitchFamily="34" charset="0"/>
              <a:buChar char="•"/>
            </a:pPr>
            <a:r>
              <a:rPr lang="en-gb" sz="900" dirty="0">
                <a:latin typeface="Arial Narrow" panose="020B0606020202030204" pitchFamily="34" charset="0"/>
              </a:rPr>
              <a:t>Well-being and Development</a:t>
            </a:r>
          </a:p>
          <a:p>
            <a:pPr marL="86400" indent="-86400" rtl="0">
              <a:buFont typeface="Arial" panose="020B0604020202020204" pitchFamily="34" charset="0"/>
              <a:buChar char="•"/>
            </a:pPr>
            <a:r>
              <a:rPr lang="en-gb" sz="900" dirty="0">
                <a:latin typeface="Arial Narrow" panose="020B0606020202030204" pitchFamily="34" charset="0"/>
              </a:rPr>
              <a:t>HR Partner Team</a:t>
            </a:r>
          </a:p>
          <a:p>
            <a:pPr marL="86400" indent="-86400" rtl="0">
              <a:buFont typeface="Arial" panose="020B0604020202020204" pitchFamily="34" charset="0"/>
              <a:buChar char="•"/>
            </a:pPr>
            <a:r>
              <a:rPr lang="en-GB" sz="900" dirty="0">
                <a:latin typeface="Arial Narrow" panose="020B0606020202030204" pitchFamily="34" charset="0"/>
              </a:rPr>
              <a:t>HR </a:t>
            </a:r>
            <a:r>
              <a:rPr lang="en-GB" sz="900" dirty="0" err="1">
                <a:latin typeface="Arial Narrow" panose="020B0606020202030204" pitchFamily="34" charset="0"/>
              </a:rPr>
              <a:t>Supportteam</a:t>
            </a:r>
            <a:endParaRPr lang="en-gb" sz="900" dirty="0">
              <a:latin typeface="Arial Narrow" panose="020B0606020202030204" pitchFamily="34" charset="0"/>
            </a:endParaRPr>
          </a:p>
          <a:p>
            <a:pPr marL="86400" indent="-86400" rtl="0">
              <a:buFont typeface="Arial" panose="020B0604020202020204" pitchFamily="34" charset="0"/>
              <a:buChar char="•"/>
            </a:pPr>
            <a:r>
              <a:rPr lang="en-gb" sz="900" dirty="0">
                <a:latin typeface="Arial Narrow" panose="020B0606020202030204" pitchFamily="34" charset="0"/>
              </a:rPr>
              <a:t>International Staff Unit (ISU)</a:t>
            </a:r>
            <a:br>
              <a:rPr lang="da-DK" sz="900" dirty="0">
                <a:latin typeface="Arial Narrow" panose="020B0606020202030204" pitchFamily="34" charset="0"/>
              </a:rPr>
            </a:br>
            <a:br>
              <a:rPr lang="da-DK" sz="900" dirty="0">
                <a:latin typeface="Arial Narrow" panose="020B0606020202030204" pitchFamily="34" charset="0"/>
              </a:rPr>
            </a:br>
            <a:endParaRPr lang="da-DK" sz="900" dirty="0">
              <a:latin typeface="Arial Narrow" panose="020B0606020202030204" pitchFamily="34" charset="0"/>
            </a:endParaRPr>
          </a:p>
          <a:p>
            <a:pPr marL="86400" indent="-86400" rtl="0">
              <a:buFont typeface="Arial" panose="020B0604020202020204" pitchFamily="34" charset="0"/>
              <a:buChar char="•"/>
            </a:pPr>
            <a:endParaRPr lang="da-DK" sz="900" dirty="0">
              <a:latin typeface="Arial Narrow" panose="020B0606020202030204" pitchFamily="34" charset="0"/>
            </a:endParaRPr>
          </a:p>
          <a:p>
            <a:pPr rtl="0"/>
            <a:endParaRPr lang="da-DK" sz="900" dirty="0">
              <a:latin typeface="Arial Narrow" panose="020B0606020202030204" pitchFamily="34" charset="0"/>
            </a:endParaRPr>
          </a:p>
          <a:p>
            <a:pPr rtl="0"/>
            <a:br>
              <a:rPr lang="da-DK" sz="900" dirty="0">
                <a:latin typeface="Arial Narrow" panose="020B0606020202030204" pitchFamily="34" charset="0"/>
              </a:rPr>
            </a:br>
            <a:endParaRPr lang="da-DK" sz="900" dirty="0">
              <a:latin typeface="Arial Narrow" panose="020B0606020202030204" pitchFamily="34" charset="0"/>
            </a:endParaRPr>
          </a:p>
          <a:p>
            <a:pPr rtl="0"/>
            <a:endParaRPr lang="da-DK" sz="900" dirty="0">
              <a:latin typeface="Arial Narrow" panose="020B0606020202030204" pitchFamily="34" charset="0"/>
            </a:endParaRPr>
          </a:p>
        </p:txBody>
      </p:sp>
      <p:sp>
        <p:nvSpPr>
          <p:cNvPr id="30" name="Tekstboks 87">
            <a:extLst>
              <a:ext uri="{FF2B5EF4-FFF2-40B4-BE49-F238E27FC236}">
                <a16:creationId xmlns:a16="http://schemas.microsoft.com/office/drawing/2014/main" id="{DC823F72-B02C-22B9-41E4-709BB21B999C}"/>
              </a:ext>
            </a:extLst>
          </p:cNvPr>
          <p:cNvSpPr txBox="1"/>
          <p:nvPr/>
        </p:nvSpPr>
        <p:spPr>
          <a:xfrm>
            <a:off x="100224"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Maj Rosenstand </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31" name="Tekstboks 88">
            <a:extLst>
              <a:ext uri="{FF2B5EF4-FFF2-40B4-BE49-F238E27FC236}">
                <a16:creationId xmlns:a16="http://schemas.microsoft.com/office/drawing/2014/main" id="{9A4264BF-7F86-A0B1-C500-8D91372D82E0}"/>
              </a:ext>
            </a:extLst>
          </p:cNvPr>
          <p:cNvSpPr txBox="1"/>
          <p:nvPr/>
        </p:nvSpPr>
        <p:spPr>
          <a:xfrm>
            <a:off x="1188695"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Vacant</a:t>
            </a:r>
          </a:p>
          <a:p>
            <a:pPr algn="ctr" rtl="0"/>
            <a:r>
              <a:rPr lang="en-gb" sz="800" b="1">
                <a:latin typeface="Arial Narrow" panose="020B0606020202030204" pitchFamily="34" charset="0"/>
              </a:rPr>
              <a:t>IT Director</a:t>
            </a:r>
          </a:p>
        </p:txBody>
      </p:sp>
      <p:sp>
        <p:nvSpPr>
          <p:cNvPr id="32" name="Tekstboks 89">
            <a:extLst>
              <a:ext uri="{FF2B5EF4-FFF2-40B4-BE49-F238E27FC236}">
                <a16:creationId xmlns:a16="http://schemas.microsoft.com/office/drawing/2014/main" id="{C86083B9-66FF-99A9-EAF9-EA42D4BF6CF9}"/>
              </a:ext>
            </a:extLst>
          </p:cNvPr>
          <p:cNvSpPr txBox="1"/>
          <p:nvPr/>
        </p:nvSpPr>
        <p:spPr>
          <a:xfrm>
            <a:off x="2276796"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dirty="0" err="1">
                <a:latin typeface="Arial Narrow" panose="020B0606020202030204" pitchFamily="34" charset="0"/>
              </a:rPr>
              <a:t>Mogens</a:t>
            </a:r>
            <a:r>
              <a:rPr lang="en-gb" sz="900" b="1" dirty="0">
                <a:latin typeface="Arial Narrow" panose="020B0606020202030204" pitchFamily="34" charset="0"/>
              </a:rPr>
              <a:t> Juul Møller </a:t>
            </a:r>
          </a:p>
          <a:p>
            <a:pPr algn="ctr" rtl="0"/>
            <a:r>
              <a:rPr lang="en-gb" sz="800" b="1" dirty="0">
                <a:latin typeface="Arial Narrow" panose="020B0606020202030204" pitchFamily="34" charset="0"/>
              </a:rPr>
              <a:t>Campus Director </a:t>
            </a:r>
            <a:endParaRPr lang="da-DK" sz="1000" dirty="0">
              <a:latin typeface="Arial Narrow" panose="020B0606020202030204" pitchFamily="34" charset="0"/>
            </a:endParaRPr>
          </a:p>
        </p:txBody>
      </p:sp>
      <p:sp>
        <p:nvSpPr>
          <p:cNvPr id="33" name="Tekstboks 90">
            <a:extLst>
              <a:ext uri="{FF2B5EF4-FFF2-40B4-BE49-F238E27FC236}">
                <a16:creationId xmlns:a16="http://schemas.microsoft.com/office/drawing/2014/main" id="{DD486311-F1F8-1FBB-C9B0-D6870F98961C}"/>
              </a:ext>
            </a:extLst>
          </p:cNvPr>
          <p:cNvSpPr txBox="1"/>
          <p:nvPr/>
        </p:nvSpPr>
        <p:spPr>
          <a:xfrm>
            <a:off x="3365185"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Linda Ibsen</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34" name="Tekstboks 91">
            <a:extLst>
              <a:ext uri="{FF2B5EF4-FFF2-40B4-BE49-F238E27FC236}">
                <a16:creationId xmlns:a16="http://schemas.microsoft.com/office/drawing/2014/main" id="{0F238700-9AF6-213F-C2D8-7E71B1CA9D24}"/>
              </a:ext>
            </a:extLst>
          </p:cNvPr>
          <p:cNvSpPr txBox="1"/>
          <p:nvPr/>
        </p:nvSpPr>
        <p:spPr>
          <a:xfrm>
            <a:off x="4453184"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dirty="0">
                <a:latin typeface="Arial Narrow" panose="020B0606020202030204" pitchFamily="34" charset="0"/>
              </a:rPr>
              <a:t>Martin </a:t>
            </a:r>
            <a:r>
              <a:rPr lang="en-GB" sz="900" b="1" dirty="0" err="1">
                <a:latin typeface="Arial Narrow" panose="020B0606020202030204" pitchFamily="34" charset="0"/>
              </a:rPr>
              <a:t>Vive</a:t>
            </a:r>
            <a:r>
              <a:rPr lang="en-GB" sz="900" b="1" dirty="0">
                <a:latin typeface="Arial Narrow" panose="020B0606020202030204" pitchFamily="34" charset="0"/>
              </a:rPr>
              <a:t> </a:t>
            </a:r>
            <a:r>
              <a:rPr lang="en-GB" sz="900" b="1" dirty="0" err="1">
                <a:latin typeface="Arial Narrow" panose="020B0606020202030204" pitchFamily="34" charset="0"/>
              </a:rPr>
              <a:t>Ivø</a:t>
            </a:r>
            <a:endParaRPr lang="en-GB" sz="900" b="1" dirty="0">
              <a:latin typeface="Arial Narrow" panose="020B0606020202030204" pitchFamily="34" charset="0"/>
            </a:endParaRPr>
          </a:p>
          <a:p>
            <a:pPr algn="ctr" rtl="0"/>
            <a:r>
              <a:rPr lang="en-GB" sz="800" b="1" dirty="0">
                <a:latin typeface="Arial Narrow" panose="020B0606020202030204" pitchFamily="34" charset="0"/>
              </a:rPr>
              <a:t>Acting Director</a:t>
            </a:r>
            <a:endParaRPr lang="da-DK" sz="1000" dirty="0">
              <a:latin typeface="Arial Narrow" panose="020B0606020202030204" pitchFamily="34" charset="0"/>
            </a:endParaRPr>
          </a:p>
        </p:txBody>
      </p:sp>
      <p:sp>
        <p:nvSpPr>
          <p:cNvPr id="35" name="Tekstboks 92">
            <a:extLst>
              <a:ext uri="{FF2B5EF4-FFF2-40B4-BE49-F238E27FC236}">
                <a16:creationId xmlns:a16="http://schemas.microsoft.com/office/drawing/2014/main" id="{AEAE70A0-2C38-3FBC-BCD4-50FFB5B8C462}"/>
              </a:ext>
            </a:extLst>
          </p:cNvPr>
          <p:cNvSpPr txBox="1"/>
          <p:nvPr/>
        </p:nvSpPr>
        <p:spPr>
          <a:xfrm>
            <a:off x="6629755" y="2553377"/>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Maj Rosenstand </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36" name="Tekstboks 95">
            <a:extLst>
              <a:ext uri="{FF2B5EF4-FFF2-40B4-BE49-F238E27FC236}">
                <a16:creationId xmlns:a16="http://schemas.microsoft.com/office/drawing/2014/main" id="{92D68BD2-B053-7A36-C767-4067971E4A08}"/>
              </a:ext>
            </a:extLst>
          </p:cNvPr>
          <p:cNvSpPr txBox="1"/>
          <p:nvPr/>
        </p:nvSpPr>
        <p:spPr>
          <a:xfrm>
            <a:off x="7718135"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Steen Harrit Jacobsen</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37" name="Tekstboks 96">
            <a:extLst>
              <a:ext uri="{FF2B5EF4-FFF2-40B4-BE49-F238E27FC236}">
                <a16:creationId xmlns:a16="http://schemas.microsoft.com/office/drawing/2014/main" id="{8617EF29-EDB7-158E-17BC-F4600C381D11}"/>
              </a:ext>
            </a:extLst>
          </p:cNvPr>
          <p:cNvSpPr txBox="1"/>
          <p:nvPr/>
        </p:nvSpPr>
        <p:spPr>
          <a:xfrm>
            <a:off x="9894846"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Martin Vive Ivø</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38" name="Tekstboks 99">
            <a:extLst>
              <a:ext uri="{FF2B5EF4-FFF2-40B4-BE49-F238E27FC236}">
                <a16:creationId xmlns:a16="http://schemas.microsoft.com/office/drawing/2014/main" id="{4BFDE470-B6FF-3214-2403-8F42FFA5E9B0}"/>
              </a:ext>
            </a:extLst>
          </p:cNvPr>
          <p:cNvSpPr txBox="1"/>
          <p:nvPr/>
        </p:nvSpPr>
        <p:spPr>
          <a:xfrm>
            <a:off x="5253547" y="1046721"/>
            <a:ext cx="1634766" cy="353943"/>
          </a:xfrm>
          <a:prstGeom prst="rect">
            <a:avLst/>
          </a:prstGeom>
          <a:noFill/>
          <a:ln>
            <a:solidFill>
              <a:schemeClr val="tx1"/>
            </a:solidFill>
          </a:ln>
        </p:spPr>
        <p:txBody>
          <a:bodyPr wrap="square" rtlCol="0" anchor="ctr" anchorCtr="0">
            <a:spAutoFit/>
          </a:bodyPr>
          <a:lstStyle/>
          <a:p>
            <a:pPr algn="ctr" rtl="0"/>
            <a:r>
              <a:rPr lang="en-gb" sz="900" b="1">
                <a:latin typeface="Arial" pitchFamily="34" charset="0"/>
                <a:cs typeface="Arial" pitchFamily="34" charset="0"/>
              </a:rPr>
              <a:t>Søren Lind Christiansen </a:t>
            </a:r>
            <a:r>
              <a:rPr lang="en-gb" sz="800" b="1">
                <a:latin typeface="Arial" pitchFamily="34" charset="0"/>
                <a:cs typeface="Arial" pitchFamily="34" charset="0"/>
              </a:rPr>
              <a:t>University Director </a:t>
            </a:r>
            <a:endParaRPr lang="da-DK" sz="1000" dirty="0">
              <a:latin typeface="Arial" pitchFamily="34" charset="0"/>
              <a:cs typeface="Arial" pitchFamily="34" charset="0"/>
            </a:endParaRPr>
          </a:p>
        </p:txBody>
      </p:sp>
      <p:sp>
        <p:nvSpPr>
          <p:cNvPr id="39" name="Tekstboks 55">
            <a:extLst>
              <a:ext uri="{FF2B5EF4-FFF2-40B4-BE49-F238E27FC236}">
                <a16:creationId xmlns:a16="http://schemas.microsoft.com/office/drawing/2014/main" id="{651EC728-4AE3-D6CE-B1D8-52182B233B84}"/>
              </a:ext>
            </a:extLst>
          </p:cNvPr>
          <p:cNvSpPr txBox="1"/>
          <p:nvPr/>
        </p:nvSpPr>
        <p:spPr>
          <a:xfrm>
            <a:off x="10983849" y="3047833"/>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AAU Shared Services Esbjerg</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Campus management and administration (finance, HR, etc.)</a:t>
            </a:r>
          </a:p>
          <a:p>
            <a:pPr marL="86400" indent="-86400" rtl="0">
              <a:buFont typeface="Arial" panose="020B0604020202020204" pitchFamily="34" charset="0"/>
              <a:buChar char="•"/>
            </a:pPr>
            <a:r>
              <a:rPr lang="en-gb" sz="900">
                <a:latin typeface="Arial Narrow" panose="020B0606020202030204" pitchFamily="34" charset="0"/>
              </a:rPr>
              <a:t>IT Services</a:t>
            </a:r>
          </a:p>
          <a:p>
            <a:pPr marL="86400" indent="-86400" rtl="0">
              <a:buFont typeface="Arial" panose="020B0604020202020204" pitchFamily="34" charset="0"/>
              <a:buChar char="•"/>
            </a:pPr>
            <a:r>
              <a:rPr lang="en-gb" sz="900">
                <a:latin typeface="Arial Narrow" panose="020B0606020202030204" pitchFamily="34" charset="0"/>
              </a:rPr>
              <a:t>Campus and building services (technical services, operations, maintenance, cleaning)</a:t>
            </a:r>
          </a:p>
          <a:p>
            <a:pPr marL="86400" indent="-86400" rtl="0">
              <a:buFont typeface="Arial" panose="020B0604020202020204" pitchFamily="34" charset="0"/>
              <a:buChar char="•"/>
            </a:pPr>
            <a:r>
              <a:rPr lang="en-gb" sz="900">
                <a:latin typeface="Arial Narrow" panose="020B0606020202030204" pitchFamily="34" charset="0"/>
              </a:rPr>
              <a:t>Student Guidance, International Office and Accommodation Office</a:t>
            </a:r>
          </a:p>
          <a:p>
            <a:pPr marL="86400" indent="-86400" rtl="0">
              <a:buFont typeface="Arial" panose="020B0604020202020204" pitchFamily="34" charset="0"/>
              <a:buChar char="•"/>
            </a:pPr>
            <a:r>
              <a:rPr lang="en-gb" sz="900">
                <a:latin typeface="Arial Narrow" panose="020B0606020202030204" pitchFamily="34" charset="0"/>
              </a:rPr>
              <a:t>Study administration (study service, scheduling, room booking, etc.)</a:t>
            </a:r>
          </a:p>
          <a:p>
            <a:pPr marL="86400" indent="-86400" rtl="0">
              <a:buFont typeface="Arial" panose="020B0604020202020204" pitchFamily="34" charset="0"/>
              <a:buChar char="•"/>
            </a:pPr>
            <a:r>
              <a:rPr lang="en-gb" sz="900">
                <a:latin typeface="Arial Narrow" panose="020B0606020202030204" pitchFamily="34" charset="0"/>
              </a:rPr>
              <a:t>Communication etc.</a:t>
            </a:r>
          </a:p>
        </p:txBody>
      </p:sp>
      <p:sp>
        <p:nvSpPr>
          <p:cNvPr id="43" name="Tekstboks 56">
            <a:extLst>
              <a:ext uri="{FF2B5EF4-FFF2-40B4-BE49-F238E27FC236}">
                <a16:creationId xmlns:a16="http://schemas.microsoft.com/office/drawing/2014/main" id="{1676A79B-76F3-01D8-8B55-1D02AFB161F2}"/>
              </a:ext>
            </a:extLst>
          </p:cNvPr>
          <p:cNvSpPr txBox="1"/>
          <p:nvPr/>
        </p:nvSpPr>
        <p:spPr>
          <a:xfrm>
            <a:off x="10983781"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Anders S. Kristensen</a:t>
            </a:r>
          </a:p>
          <a:p>
            <a:pPr algn="ctr" rtl="0"/>
            <a:r>
              <a:rPr lang="en-gb" sz="800" b="1">
                <a:latin typeface="Arial Narrow" panose="020B0606020202030204" pitchFamily="34" charset="0"/>
              </a:rPr>
              <a:t>Campus Director</a:t>
            </a:r>
            <a:endParaRPr lang="da-DK" sz="1000" dirty="0">
              <a:latin typeface="Arial Narrow" panose="020B0606020202030204" pitchFamily="34" charset="0"/>
            </a:endParaRPr>
          </a:p>
        </p:txBody>
      </p:sp>
      <p:cxnSp>
        <p:nvCxnSpPr>
          <p:cNvPr id="44" name="Lige forbindelse 43">
            <a:extLst>
              <a:ext uri="{FF2B5EF4-FFF2-40B4-BE49-F238E27FC236}">
                <a16:creationId xmlns:a16="http://schemas.microsoft.com/office/drawing/2014/main" id="{A26483F3-AB6D-879A-9266-F9AE01DD5692}"/>
              </a:ext>
            </a:extLst>
          </p:cNvPr>
          <p:cNvCxnSpPr>
            <a:cxnSpLocks/>
            <a:stCxn id="38" idx="2"/>
          </p:cNvCxnSpPr>
          <p:nvPr/>
        </p:nvCxnSpPr>
        <p:spPr>
          <a:xfrm flipH="1">
            <a:off x="6070929" y="1400664"/>
            <a:ext cx="1" cy="794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ekstboks 36">
            <a:extLst>
              <a:ext uri="{FF2B5EF4-FFF2-40B4-BE49-F238E27FC236}">
                <a16:creationId xmlns:a16="http://schemas.microsoft.com/office/drawing/2014/main" id="{1E65D25A-4726-AD9F-E7C4-208E5D29790B}"/>
              </a:ext>
            </a:extLst>
          </p:cNvPr>
          <p:cNvSpPr txBox="1"/>
          <p:nvPr/>
        </p:nvSpPr>
        <p:spPr>
          <a:xfrm>
            <a:off x="5541469" y="3048017"/>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Communication</a:t>
            </a:r>
          </a:p>
          <a:p>
            <a:pPr algn="ctr" rtl="0"/>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Strategy communication</a:t>
            </a:r>
          </a:p>
          <a:p>
            <a:pPr marL="86400" indent="-86400" rtl="0">
              <a:buFont typeface="Arial" panose="020B0604020202020204" pitchFamily="34" charset="0"/>
              <a:buChar char="•"/>
            </a:pPr>
            <a:r>
              <a:rPr lang="en-gb" sz="900">
                <a:latin typeface="Arial Narrow" panose="020B0606020202030204" pitchFamily="34" charset="0"/>
              </a:rPr>
              <a:t>Communications consultancy to senior management</a:t>
            </a:r>
          </a:p>
          <a:p>
            <a:pPr marL="86400" indent="-86400" rtl="0">
              <a:buFont typeface="Arial" panose="020B0604020202020204" pitchFamily="34" charset="0"/>
              <a:buChar char="•"/>
            </a:pPr>
            <a:r>
              <a:rPr lang="en-gb" sz="900">
                <a:latin typeface="Arial Narrow" panose="020B0606020202030204" pitchFamily="34" charset="0"/>
              </a:rPr>
              <a:t>Coordination of cross-faculty communication activities</a:t>
            </a:r>
          </a:p>
          <a:p>
            <a:pPr marL="86400" indent="-86400" rtl="0">
              <a:buFont typeface="Arial" panose="020B0604020202020204" pitchFamily="34" charset="0"/>
              <a:buChar char="•"/>
            </a:pPr>
            <a:r>
              <a:rPr lang="en-gb" sz="900">
                <a:latin typeface="Arial Narrow" panose="020B0606020202030204" pitchFamily="34" charset="0"/>
              </a:rPr>
              <a:t>Marketing</a:t>
            </a:r>
          </a:p>
          <a:p>
            <a:pPr marL="86400" indent="-86400" rtl="0">
              <a:buFont typeface="Arial" panose="020B0604020202020204" pitchFamily="34" charset="0"/>
              <a:buChar char="•"/>
            </a:pPr>
            <a:r>
              <a:rPr lang="en-gb" sz="900">
                <a:latin typeface="Arial Narrow" panose="020B0606020202030204" pitchFamily="34" charset="0"/>
              </a:rPr>
              <a:t>Media relations</a:t>
            </a:r>
          </a:p>
          <a:p>
            <a:pPr marL="86400" indent="-86400" rtl="0">
              <a:buFont typeface="Arial" panose="020B0604020202020204" pitchFamily="34" charset="0"/>
              <a:buChar char="•"/>
            </a:pPr>
            <a:r>
              <a:rPr lang="en-gb" sz="900">
                <a:latin typeface="Arial Narrow" panose="020B0606020202030204" pitchFamily="34" charset="0"/>
              </a:rPr>
              <a:t>Web: aau.dk and intranet</a:t>
            </a:r>
          </a:p>
          <a:p>
            <a:pPr marL="86400" indent="-86400" rtl="0">
              <a:buFont typeface="Arial" panose="020B0604020202020204" pitchFamily="34" charset="0"/>
              <a:buChar char="•"/>
            </a:pPr>
            <a:r>
              <a:rPr lang="en-gb" sz="900">
                <a:latin typeface="Arial Narrow" panose="020B0606020202030204" pitchFamily="34" charset="0"/>
              </a:rPr>
              <a:t>Events</a:t>
            </a:r>
          </a:p>
        </p:txBody>
      </p:sp>
      <p:sp>
        <p:nvSpPr>
          <p:cNvPr id="46" name="Tekstboks 91">
            <a:extLst>
              <a:ext uri="{FF2B5EF4-FFF2-40B4-BE49-F238E27FC236}">
                <a16:creationId xmlns:a16="http://schemas.microsoft.com/office/drawing/2014/main" id="{7248A63F-0B94-7249-438A-79A29E15AC28}"/>
              </a:ext>
            </a:extLst>
          </p:cNvPr>
          <p:cNvSpPr txBox="1"/>
          <p:nvPr/>
        </p:nvSpPr>
        <p:spPr>
          <a:xfrm>
            <a:off x="5541470" y="2553379"/>
            <a:ext cx="1088286" cy="492443"/>
          </a:xfrm>
          <a:prstGeom prst="rect">
            <a:avLst/>
          </a:prstGeom>
          <a:noFill/>
          <a:ln>
            <a:solidFill>
              <a:schemeClr val="tx1"/>
            </a:solidFill>
          </a:ln>
        </p:spPr>
        <p:txBody>
          <a:bodyPr wrap="square" lIns="43200" rIns="43200" rtlCol="0" anchor="t" anchorCtr="0">
            <a:spAutoFit/>
          </a:bodyPr>
          <a:lstStyle/>
          <a:p>
            <a:pPr algn="ctr" rtl="0"/>
            <a:r>
              <a:rPr lang="en-GB" sz="900" b="1" dirty="0">
                <a:latin typeface="Arial Narrow" panose="020B0606020202030204" pitchFamily="34" charset="0"/>
              </a:rPr>
              <a:t>Lars Raakilde Jespersen</a:t>
            </a:r>
            <a:r>
              <a:rPr lang="en-gb" sz="800" b="1" dirty="0">
                <a:latin typeface="Arial Narrow" panose="020B0606020202030204" pitchFamily="34" charset="0"/>
              </a:rPr>
              <a:t> </a:t>
            </a:r>
          </a:p>
          <a:p>
            <a:pPr algn="ctr" rtl="0"/>
            <a:r>
              <a:rPr lang="en-GB" sz="800" b="1" dirty="0">
                <a:latin typeface="Arial Narrow" panose="020B0606020202030204" pitchFamily="34" charset="0"/>
              </a:rPr>
              <a:t>Acting Director</a:t>
            </a:r>
            <a:r>
              <a:rPr lang="en-gb" sz="800" b="1" dirty="0">
                <a:latin typeface="Arial Narrow" panose="020B0606020202030204" pitchFamily="34" charset="0"/>
              </a:rPr>
              <a:t> </a:t>
            </a:r>
            <a:endParaRPr lang="da-DK" sz="1000" dirty="0">
              <a:latin typeface="Arial Narrow" panose="020B0606020202030204" pitchFamily="34" charset="0"/>
            </a:endParaRPr>
          </a:p>
        </p:txBody>
      </p:sp>
      <p:sp>
        <p:nvSpPr>
          <p:cNvPr id="47" name="Tekstboks 55">
            <a:extLst>
              <a:ext uri="{FF2B5EF4-FFF2-40B4-BE49-F238E27FC236}">
                <a16:creationId xmlns:a16="http://schemas.microsoft.com/office/drawing/2014/main" id="{399103E9-325E-8F66-ED84-674B21B2B875}"/>
              </a:ext>
            </a:extLst>
          </p:cNvPr>
          <p:cNvSpPr txBox="1"/>
          <p:nvPr/>
        </p:nvSpPr>
        <p:spPr>
          <a:xfrm>
            <a:off x="8805425" y="3047832"/>
            <a:ext cx="1088286" cy="3672000"/>
          </a:xfrm>
          <a:prstGeom prst="rect">
            <a:avLst/>
          </a:prstGeom>
          <a:noFill/>
          <a:ln>
            <a:solidFill>
              <a:schemeClr val="tx1"/>
            </a:solidFill>
          </a:ln>
        </p:spPr>
        <p:txBody>
          <a:bodyPr wrap="square" lIns="43200" rIns="43200" rtlCol="0">
            <a:spAutoFit/>
          </a:bodyPr>
          <a:lstStyle/>
          <a:p>
            <a:pPr rtl="0"/>
            <a:r>
              <a:rPr lang="en-gb" sz="900" b="1">
                <a:latin typeface="Arial Narrow" panose="020B0606020202030204" pitchFamily="34" charset="0"/>
              </a:rPr>
              <a:t>Research Services</a:t>
            </a:r>
            <a:br>
              <a:rPr lang="da-DK" sz="900" b="1" dirty="0">
                <a:latin typeface="Arial Narrow" panose="020B0606020202030204" pitchFamily="34" charset="0"/>
              </a:rPr>
            </a:br>
            <a:endParaRPr lang="da-DK" sz="900" dirty="0">
              <a:latin typeface="Arial Narrow" panose="020B0606020202030204" pitchFamily="34" charset="0"/>
            </a:endParaRPr>
          </a:p>
          <a:p>
            <a:pPr marL="86400" indent="-86400" rtl="0">
              <a:buFont typeface="Arial" panose="020B0604020202020204" pitchFamily="34" charset="0"/>
              <a:buChar char="•"/>
            </a:pPr>
            <a:r>
              <a:rPr lang="en-gb" sz="900">
                <a:latin typeface="Arial Narrow" panose="020B0606020202030204" pitchFamily="34" charset="0"/>
              </a:rPr>
              <a:t>Process Unit</a:t>
            </a:r>
          </a:p>
          <a:p>
            <a:pPr marL="86400" indent="-86400" rtl="0">
              <a:buFont typeface="Arial" panose="020B0604020202020204" pitchFamily="34" charset="0"/>
              <a:buChar char="•"/>
            </a:pPr>
            <a:r>
              <a:rPr lang="en-gb" sz="900">
                <a:latin typeface="Arial Narrow" panose="020B0606020202030204" pitchFamily="34" charset="0"/>
              </a:rPr>
              <a:t>Mission Secretariat</a:t>
            </a:r>
          </a:p>
          <a:p>
            <a:pPr marL="86400" indent="-86400" rtl="0">
              <a:buFont typeface="Arial" panose="020B0604020202020204" pitchFamily="34" charset="0"/>
              <a:buChar char="•"/>
            </a:pPr>
            <a:r>
              <a:rPr lang="en-gb" sz="900">
                <a:latin typeface="Arial Narrow" panose="020B0606020202030204" pitchFamily="34" charset="0"/>
              </a:rPr>
              <a:t>Fundraising and Project Management</a:t>
            </a:r>
          </a:p>
          <a:p>
            <a:pPr marL="86400" indent="-86400" rtl="0">
              <a:buFont typeface="Arial" panose="020B0604020202020204" pitchFamily="34" charset="0"/>
              <a:buChar char="•"/>
            </a:pPr>
            <a:r>
              <a:rPr lang="en-gb" sz="900">
                <a:latin typeface="Arial Narrow" panose="020B0606020202030204" pitchFamily="34" charset="0"/>
              </a:rPr>
              <a:t>AAU PhD</a:t>
            </a:r>
          </a:p>
          <a:p>
            <a:pPr marL="86400" indent="-86400" rtl="0">
              <a:buFont typeface="Arial" panose="020B0604020202020204" pitchFamily="34" charset="0"/>
              <a:buChar char="•"/>
            </a:pPr>
            <a:r>
              <a:rPr lang="en-gb" sz="900">
                <a:latin typeface="Arial Narrow" panose="020B0606020202030204" pitchFamily="34" charset="0"/>
              </a:rPr>
              <a:t>Grants &amp; Contracts</a:t>
            </a:r>
          </a:p>
        </p:txBody>
      </p:sp>
      <p:sp>
        <p:nvSpPr>
          <p:cNvPr id="48" name="Tekstboks 56">
            <a:extLst>
              <a:ext uri="{FF2B5EF4-FFF2-40B4-BE49-F238E27FC236}">
                <a16:creationId xmlns:a16="http://schemas.microsoft.com/office/drawing/2014/main" id="{2AFACA3F-8B76-BBBE-F29B-F569356C9367}"/>
              </a:ext>
            </a:extLst>
          </p:cNvPr>
          <p:cNvSpPr txBox="1"/>
          <p:nvPr/>
        </p:nvSpPr>
        <p:spPr>
          <a:xfrm>
            <a:off x="8805357" y="2553378"/>
            <a:ext cx="1088286" cy="493200"/>
          </a:xfrm>
          <a:prstGeom prst="rect">
            <a:avLst/>
          </a:prstGeom>
          <a:noFill/>
          <a:ln>
            <a:solidFill>
              <a:schemeClr val="tx1"/>
            </a:solidFill>
          </a:ln>
        </p:spPr>
        <p:txBody>
          <a:bodyPr wrap="square" lIns="43200" rIns="43200" rtlCol="0" anchor="t" anchorCtr="0">
            <a:spAutoFit/>
          </a:bodyPr>
          <a:lstStyle/>
          <a:p>
            <a:pPr algn="ctr" rtl="0"/>
            <a:r>
              <a:rPr lang="en-gb" sz="900" b="1">
                <a:latin typeface="Arial Narrow" panose="020B0606020202030204" pitchFamily="34" charset="0"/>
              </a:rPr>
              <a:t>Nina Schjoldager</a:t>
            </a:r>
          </a:p>
          <a:p>
            <a:pPr algn="ctr" rtl="0"/>
            <a:r>
              <a:rPr lang="en-gb" sz="800" b="1">
                <a:latin typeface="Arial Narrow" panose="020B0606020202030204" pitchFamily="34" charset="0"/>
              </a:rPr>
              <a:t>Deputy Director</a:t>
            </a:r>
            <a:endParaRPr lang="da-DK" sz="1000" dirty="0">
              <a:latin typeface="Arial Narrow" panose="020B0606020202030204" pitchFamily="34" charset="0"/>
            </a:endParaRPr>
          </a:p>
        </p:txBody>
      </p:sp>
      <p:sp>
        <p:nvSpPr>
          <p:cNvPr id="49" name="Tekstboks 99">
            <a:extLst>
              <a:ext uri="{FF2B5EF4-FFF2-40B4-BE49-F238E27FC236}">
                <a16:creationId xmlns:a16="http://schemas.microsoft.com/office/drawing/2014/main" id="{B305933C-50B1-98EA-1E16-866DB039EAEA}"/>
              </a:ext>
            </a:extLst>
          </p:cNvPr>
          <p:cNvSpPr txBox="1"/>
          <p:nvPr/>
        </p:nvSpPr>
        <p:spPr>
          <a:xfrm>
            <a:off x="6888313" y="1588492"/>
            <a:ext cx="1298446" cy="230832"/>
          </a:xfrm>
          <a:prstGeom prst="rect">
            <a:avLst/>
          </a:prstGeom>
          <a:noFill/>
          <a:ln>
            <a:solidFill>
              <a:schemeClr val="tx1"/>
            </a:solidFill>
          </a:ln>
        </p:spPr>
        <p:txBody>
          <a:bodyPr wrap="square" rtlCol="0" anchor="ctr" anchorCtr="0">
            <a:spAutoFit/>
          </a:bodyPr>
          <a:lstStyle/>
          <a:p>
            <a:pPr algn="ctr" rtl="0"/>
            <a:r>
              <a:rPr lang="en-gb" sz="900" b="1">
                <a:latin typeface="Arial" pitchFamily="34" charset="0"/>
                <a:cs typeface="Arial" pitchFamily="34" charset="0"/>
              </a:rPr>
              <a:t>AAU EU office</a:t>
            </a:r>
            <a:endParaRPr lang="da-DK" sz="1000" dirty="0">
              <a:latin typeface="Arial" pitchFamily="34" charset="0"/>
              <a:cs typeface="Arial" pitchFamily="34" charset="0"/>
            </a:endParaRPr>
          </a:p>
        </p:txBody>
      </p:sp>
      <p:cxnSp>
        <p:nvCxnSpPr>
          <p:cNvPr id="50" name="Lige forbindelse 49">
            <a:extLst>
              <a:ext uri="{FF2B5EF4-FFF2-40B4-BE49-F238E27FC236}">
                <a16:creationId xmlns:a16="http://schemas.microsoft.com/office/drawing/2014/main" id="{0B9EE2DB-87B2-B55B-063E-C90E7275E49B}"/>
              </a:ext>
            </a:extLst>
          </p:cNvPr>
          <p:cNvCxnSpPr>
            <a:cxnSpLocks/>
          </p:cNvCxnSpPr>
          <p:nvPr/>
        </p:nvCxnSpPr>
        <p:spPr>
          <a:xfrm flipH="1">
            <a:off x="6070929" y="1718033"/>
            <a:ext cx="817384" cy="5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kstboks 86">
            <a:extLst>
              <a:ext uri="{FF2B5EF4-FFF2-40B4-BE49-F238E27FC236}">
                <a16:creationId xmlns:a16="http://schemas.microsoft.com/office/drawing/2014/main" id="{0FCA6EAD-F6A2-3812-A660-33C425833900}"/>
              </a:ext>
            </a:extLst>
          </p:cNvPr>
          <p:cNvSpPr txBox="1"/>
          <p:nvPr/>
        </p:nvSpPr>
        <p:spPr>
          <a:xfrm>
            <a:off x="100223" y="2096472"/>
            <a:ext cx="11970222" cy="313974"/>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algn="ctr" rtl="0"/>
            <a:r>
              <a:rPr lang="en-gb" sz="1200" b="1">
                <a:latin typeface="Arial" pitchFamily="34" charset="0"/>
                <a:cs typeface="Arial" pitchFamily="34" charset="0"/>
              </a:rPr>
              <a:t>SHARED SERVICES</a:t>
            </a:r>
          </a:p>
        </p:txBody>
      </p:sp>
    </p:spTree>
    <p:extLst>
      <p:ext uri="{BB962C8B-B14F-4D97-AF65-F5344CB8AC3E}">
        <p14:creationId xmlns:p14="http://schemas.microsoft.com/office/powerpoint/2010/main" val="2410349727"/>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1.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2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40455826-27B1-457B-8349-59EB3A02C2EE}" vid="{9559D153-003A-4FDA-8AD8-4396A314D538}"/>
    </a:ext>
  </a:extLst>
</a:theme>
</file>

<file path=ppt/theme/theme14.xml><?xml version="1.0" encoding="utf-8"?>
<a:theme xmlns:a="http://schemas.openxmlformats.org/drawingml/2006/main" name="1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5.xml><?xml version="1.0" encoding="utf-8"?>
<a:theme xmlns:a="http://schemas.openxmlformats.org/drawingml/2006/main" name="1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4.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5.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6.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7.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8.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9.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13199</TotalTime>
  <Words>10420</Words>
  <Application>Microsoft Office PowerPoint</Application>
  <PresentationFormat>Widescreen</PresentationFormat>
  <Paragraphs>1197</Paragraphs>
  <Slides>52</Slides>
  <Notes>47</Notes>
  <HiddenSlides>0</HiddenSlides>
  <MMClips>0</MMClips>
  <ScaleCrop>false</ScaleCrop>
  <HeadingPairs>
    <vt:vector size="6" baseType="variant">
      <vt:variant>
        <vt:lpstr>Fonts Used</vt:lpstr>
      </vt:variant>
      <vt:variant>
        <vt:i4>10</vt:i4>
      </vt:variant>
      <vt:variant>
        <vt:lpstr>Theme</vt:lpstr>
      </vt:variant>
      <vt:variant>
        <vt:i4>15</vt:i4>
      </vt:variant>
      <vt:variant>
        <vt:lpstr>Slide Titles</vt:lpstr>
      </vt:variant>
      <vt:variant>
        <vt:i4>52</vt:i4>
      </vt:variant>
    </vt:vector>
  </HeadingPairs>
  <TitlesOfParts>
    <vt:vector size="77" baseType="lpstr">
      <vt:lpstr>Arial</vt:lpstr>
      <vt:lpstr>Arial Black</vt:lpstr>
      <vt:lpstr>Arial Narrow</vt:lpstr>
      <vt:lpstr>Barlow</vt:lpstr>
      <vt:lpstr>Butler</vt:lpstr>
      <vt:lpstr>Calibri</vt:lpstr>
      <vt:lpstr>Montserrat</vt:lpstr>
      <vt:lpstr>Source Sans Pro</vt:lpstr>
      <vt:lpstr>Trebuchet MS</vt:lpstr>
      <vt:lpstr>Wingdings</vt:lpstr>
      <vt:lpstr>AAU PowerPoint</vt:lpstr>
      <vt:lpstr>1_AAU PowerPoint</vt:lpstr>
      <vt:lpstr>2_AAU PowerPoint</vt:lpstr>
      <vt:lpstr>3_AAU PowerPoint</vt:lpstr>
      <vt:lpstr>4_AAU PowerPoint</vt:lpstr>
      <vt:lpstr>5_AAU PowerPoint</vt:lpstr>
      <vt:lpstr>6_AAU PowerPoint</vt:lpstr>
      <vt:lpstr>7_AAU PowerPoint</vt:lpstr>
      <vt:lpstr>8_AAU PowerPoint</vt:lpstr>
      <vt:lpstr>10_AAU PowerPoint</vt:lpstr>
      <vt:lpstr>9_AAU PowerPoint</vt:lpstr>
      <vt:lpstr>11_AAU PowerPoint</vt:lpstr>
      <vt:lpstr>12_AAU PowerPoint</vt:lpstr>
      <vt:lpstr>13_AAU PowerPoint</vt:lpstr>
      <vt:lpstr>14_AAU PowerPoint</vt:lpstr>
      <vt:lpstr>PowerPoint Presentation</vt:lpstr>
      <vt:lpstr>CONTENT</vt:lpstr>
      <vt:lpstr>AALBORG UNIVERSITY (AAU)</vt:lpstr>
      <vt:lpstr>AAU FACTS</vt:lpstr>
      <vt:lpstr>REVENUE  </vt:lpstr>
      <vt:lpstr>ONE UNIVERSITY – THREE CAMPUSES</vt:lpstr>
      <vt:lpstr>MANAGEMENT </vt:lpstr>
      <vt:lpstr>PowerPoint Presentation</vt:lpstr>
      <vt:lpstr>SHARED SERVICES </vt:lpstr>
      <vt:lpstr>KEY FIGURES FOR THE FACULTIES</vt:lpstr>
      <vt:lpstr>AAU – KNOWLEDGE FOR THE WORLD</vt:lpstr>
      <vt:lpstr>THE AAU APPROACH SYNERGY BETWEEN AAU'S CORE ACTIVITIES</vt:lpstr>
      <vt:lpstr>STUDENTS AT AAU</vt:lpstr>
      <vt:lpstr>EUROPE’S BEST ENGINEERING PROGRAMMES AND THE  FOURTH BEST IN THE WORLD</vt:lpstr>
      <vt:lpstr>STUDENTS ADMISSIONS TO BACHELOR AND MASTER PROGRAMMES 2014-23 (bachelor and master admissions)</vt:lpstr>
      <vt:lpstr>PROGRAMMES</vt:lpstr>
      <vt:lpstr>OUR LEARNING MODEL</vt:lpstr>
      <vt:lpstr>PROBLEM AND PROJECT- BASED LEARNING (THE AAU APPROACH)</vt:lpstr>
      <vt:lpstr>ELEMENTS IN THE  LEARNING PROCESS </vt:lpstr>
      <vt:lpstr>MAKE IT REAL</vt:lpstr>
      <vt:lpstr>WHY HOLD ON  TO PBL? </vt:lpstr>
      <vt:lpstr>RESEARCH AND RANKINGS</vt:lpstr>
      <vt:lpstr>RESEARCH AT A HIGH INTERNATIONAL LEVEL</vt:lpstr>
      <vt:lpstr>TECHNICAL FACULTY OF IT AND DESIGN </vt:lpstr>
      <vt:lpstr>THE FACULTY OF ENGINEERING AND SCIENCE</vt:lpstr>
      <vt:lpstr>THE FACULTY OF  MEDICINE </vt:lpstr>
      <vt:lpstr>THE FACULTY OF SOCIAL SCIENCES AND HUMANITIES</vt:lpstr>
      <vt:lpstr>SSH PROFILE AND BEACONS</vt:lpstr>
      <vt:lpstr>KNOWLEDGE COLLABORATION</vt:lpstr>
      <vt:lpstr>STRONG COLLABORATION SKILLS</vt:lpstr>
      <vt:lpstr>AAU COLLABORATES WITH COMPANIES ACROSS DENMARK</vt:lpstr>
      <vt:lpstr>TRADITION OF COLLABORATION</vt:lpstr>
      <vt:lpstr>VALUE FOR SOCIETY</vt:lpstr>
      <vt:lpstr>TOGETHER WE ARE STRONGER </vt:lpstr>
      <vt:lpstr>AAU INNOVATE </vt:lpstr>
      <vt:lpstr>AAU STRATEGY KNOWLEDGE FOR THE WORLD 2022-26</vt:lpstr>
      <vt:lpstr>AAU VISION 2026</vt:lpstr>
      <vt:lpstr>AAU’S DISTINCTIVE FEATURES</vt:lpstr>
      <vt:lpstr>AAU'S STRATEGIC FOCAL POINTS</vt:lpstr>
      <vt:lpstr>VISION FOR EDUCATION</vt:lpstr>
      <vt:lpstr>VISION FOR RESEARCH</vt:lpstr>
      <vt:lpstr>VISION FOR KNOWLEDGE COLLABORATION</vt:lpstr>
      <vt:lpstr>VISION FOR COMMUNICATION AND PROFILING</vt:lpstr>
      <vt:lpstr>VISION FOR ORGANISATION  AND MANAGEMENT</vt:lpstr>
      <vt:lpstr>VISION FOR ADMINISTRATION  AND SERVICES</vt:lpstr>
      <vt:lpstr>Prioritised goals for 2025</vt:lpstr>
      <vt:lpstr>AALBORG UNIVERSITETS VISION  MOD 2021 </vt:lpstr>
      <vt:lpstr>AALBORG UNIVERSITY POLICY ON BALANCED AND SUSTAINABLE DEVELOPMENT(EXCERPT)</vt:lpstr>
      <vt:lpstr>CLIMATE GOALS FOR AAU</vt:lpstr>
      <vt:lpstr>SUSTAINABLE DEVELOPMENT AT THE HIGHEST INTERNATIONAL LEVEL</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Laura Sigaard Salomonsen</cp:lastModifiedBy>
  <cp:revision>873</cp:revision>
  <cp:lastPrinted>2021-11-24T12:21:28Z</cp:lastPrinted>
  <dcterms:created xsi:type="dcterms:W3CDTF">2016-11-10T06:07:03Z</dcterms:created>
  <dcterms:modified xsi:type="dcterms:W3CDTF">2025-01-21T13:30:56Z</dcterms:modified>
</cp:coreProperties>
</file>