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autoCompressPictures="0" rtl="false">
  <p:sldMasterIdLst>
    <p:sldMasterId id="2147483648" r:id="rId1"/>
  </p:sldMasterIdLst>
  <p:notesMasterIdLst>
    <p:notesMasterId r:id="rId31"/>
  </p:notesMasterIdLst>
  <p:sldIdLst>
    <p:sldId id="256" r:id="rId2"/>
    <p:sldId id="270" r:id="rId3"/>
    <p:sldId id="321" r:id="rId4"/>
    <p:sldId id="322" r:id="rId5"/>
    <p:sldId id="323" r:id="rId6"/>
    <p:sldId id="292" r:id="rId7"/>
    <p:sldId id="286" r:id="rId8"/>
    <p:sldId id="293" r:id="rId9"/>
    <p:sldId id="294" r:id="rId10"/>
    <p:sldId id="280" r:id="rId11"/>
    <p:sldId id="296" r:id="rId12"/>
    <p:sldId id="297" r:id="rId13"/>
    <p:sldId id="298" r:id="rId14"/>
    <p:sldId id="288" r:id="rId15"/>
    <p:sldId id="300" r:id="rId16"/>
    <p:sldId id="301" r:id="rId17"/>
    <p:sldId id="302" r:id="rId18"/>
    <p:sldId id="281" r:id="rId19"/>
    <p:sldId id="303" r:id="rId20"/>
    <p:sldId id="304" r:id="rId21"/>
    <p:sldId id="305" r:id="rId22"/>
    <p:sldId id="306" r:id="rId23"/>
    <p:sldId id="307" r:id="rId24"/>
    <p:sldId id="308" r:id="rId25"/>
    <p:sldId id="289" r:id="rId26"/>
    <p:sldId id="309" r:id="rId27"/>
    <p:sldId id="318" r:id="rId28"/>
    <p:sldId id="319" r:id="rId29"/>
    <p:sldId id="264" r:id="rId30"/>
  </p:sldIdLst>
  <p:sldSz cx="12192000" cy="6858000"/>
  <p:notesSz cx="6794500" cy="9906000"/>
  <p:embeddedFontLst>
    <p:embeddedFont>
      <p:font typeface="Montserrat" panose="020B060402020202020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ato" panose="020B0604020202020204" charset="0"/>
      <p:regular r:id="rId38"/>
      <p:bold r:id="rId39"/>
      <p:italic r:id="rId40"/>
      <p:boldItalic r:id="rId41"/>
    </p:embeddedFont>
  </p:embeddedFontLst>
  <p:defaultTextStyle>
    <a:defPPr rtl="false">
      <a:defRPr lang="en-gb"/>
    </a:defPPr>
    <a:lvl1pPr marL="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C49"/>
    <a:srgbClr val="ECB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28"/>
    <p:restoredTop sz="94694"/>
  </p:normalViewPr>
  <p:slideViewPr>
    <p:cSldViewPr snapToGrid="0" snapToObjects="1" showGuides="1">
      <p:cViewPr>
        <p:scale>
          <a:sx n="90" d="100"/>
          <a:sy n="90" d="100"/>
        </p:scale>
        <p:origin x="-450" y="-216"/>
      </p:cViewPr>
      <p:guideLst>
        <p:guide orient="horz" pos="913"/>
        <p:guide pos="574"/>
        <p:guide orient="horz" pos="7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pPr rtl="false"/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pPr rtl="false"/>
            <a:fld id="{ACD3DDA8-055F-2C47-A6F9-F9B0324DC319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pPr rtl="false"/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 rtl="false"/>
            <a:r>
              <a:rPr lang="en-gb"/>
              <a:t>Click to edit Master text styles</a:t>
            </a:r>
          </a:p>
          <a:p>
            <a:pPr lvl="1" rtl="false"/>
            <a:r>
              <a:rPr lang="en-gb"/>
              <a:t>Second level</a:t>
            </a:r>
          </a:p>
          <a:p>
            <a:pPr lvl="2" rtl="false"/>
            <a:r>
              <a:rPr lang="en-gb"/>
              <a:t>Third level</a:t>
            </a:r>
          </a:p>
          <a:p>
            <a:pPr lvl="3" rtl="false"/>
            <a:r>
              <a:rPr lang="en-gb"/>
              <a:t>Fourth level</a:t>
            </a:r>
          </a:p>
          <a:p>
            <a:pPr lvl="4" rtl="false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pPr rtl="false"/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pPr rtl="false"/>
            <a:fld id="{B114E0DA-37A3-E44B-ADE2-7D268765BD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05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false"/>
          <a:lstStyle/>
          <a:p>
            <a:pPr rtl="false"/>
            <a:r>
              <a:rPr lang="en-gb"/>
              <a:t>Prestige i at være et af de få konsortier i Europa, der er udvalgt som frontrunner inden for uddannelsesudvikling i Europa – vi kommer til at sætte standarden for, hvad der bliver trenden for uddannelserne. </a:t>
            </a:r>
          </a:p>
          <a:p>
            <a:pPr rtl="false"/>
            <a:r>
              <a:rPr lang="en-gb"/>
              <a:t>Økonomi – hvor mange penge får vi, vi søger også om national funding</a:t>
            </a:r>
            <a:endParaRPr lang="da-DK" baseline="0" dirty="0" smtClean="0"/>
          </a:p>
          <a:p>
            <a:pPr rtl="false"/>
            <a:endParaRPr lang="da-DK" baseline="0" dirty="0" smtClean="0"/>
          </a:p>
          <a:p>
            <a:pPr marL="0" indent="0" rtl="false">
              <a:buNone/>
            </a:pPr>
            <a:r>
              <a:rPr lang="en-gb" b="1"/>
              <a:t>Nine Work packages -&gt; results:</a:t>
            </a:r>
          </a:p>
          <a:p>
            <a:pPr rtl="false"/>
            <a:r>
              <a:rPr lang="en-gb"/>
              <a:t>Three Innovation Hubs and online infrastructure around learning and working on the challenges</a:t>
            </a:r>
            <a:endParaRPr lang="de-DE" dirty="0" smtClean="0"/>
          </a:p>
          <a:p>
            <a:pPr rtl="false"/>
            <a:r>
              <a:rPr lang="en-gb"/>
              <a:t>72 challenges: (nano (24-48 hours) – standard (3-6 months)</a:t>
            </a:r>
          </a:p>
          <a:p>
            <a:pPr rtl="false"/>
            <a:r>
              <a:rPr lang="en-gb"/>
              <a:t>Innovation of Education labs for challenge-based learning </a:t>
            </a:r>
          </a:p>
          <a:p>
            <a:pPr rtl="false"/>
            <a:r>
              <a:rPr lang="en-gb"/>
              <a:t>61 micro-credentials providing mobility for a minimum of 576 learners</a:t>
            </a:r>
            <a:endParaRPr lang="de-DE" dirty="0" smtClean="0"/>
          </a:p>
          <a:p>
            <a:pPr rtl="false"/>
            <a:r>
              <a:rPr lang="en-gb"/>
              <a:t>Minimum of 400 student mobilities and 100 staff</a:t>
            </a:r>
            <a:endParaRPr lang="de-DE" dirty="0" smtClean="0"/>
          </a:p>
          <a:p>
            <a:pPr rtl="false"/>
            <a:r>
              <a:rPr lang="en-gb"/>
              <a:t>One European master on SDG challenges</a:t>
            </a:r>
            <a:endParaRPr lang="de-DE" dirty="0" smtClean="0"/>
          </a:p>
          <a:p>
            <a:pPr rtl="false"/>
            <a:endParaRPr lang="da-DK" baseline="0" dirty="0" smtClean="0"/>
          </a:p>
          <a:p>
            <a:pPr rtl="false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false"/>
          <a:lstStyle/>
          <a:p>
            <a:pPr rtl="false"/>
            <a:fld id="{D2407B95-688A-458D-B380-1F7CA23AAE6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201162"/>
      </p:ext>
    </p:extLst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false"/>
          <a:lstStyle/>
          <a:p>
            <a:pPr rtl="false"/>
            <a:r>
              <a:rPr lang="en-gb"/>
              <a:t>Prestige i at være et af de få konsortier i Europa, der er udvalgt som frontrunner inden for uddannelsesudvikling i Europa – vi kommer til at sætte standarden for, hvad der bliver trenden for uddannelserne. </a:t>
            </a:r>
          </a:p>
          <a:p>
            <a:pPr rtl="false"/>
            <a:r>
              <a:rPr lang="en-gb"/>
              <a:t>Økonomi – hvor mange penge får vi, vi søger også om national funding</a:t>
            </a:r>
            <a:endParaRPr lang="da-DK" baseline="0" dirty="0" smtClean="0"/>
          </a:p>
          <a:p>
            <a:pPr rtl="false"/>
            <a:endParaRPr lang="da-DK" baseline="0" dirty="0" smtClean="0"/>
          </a:p>
          <a:p>
            <a:pPr marL="0" indent="0" rtl="false">
              <a:buNone/>
            </a:pPr>
            <a:r>
              <a:rPr lang="en-gb" b="1"/>
              <a:t>Nine Work packages -&gt; results:</a:t>
            </a:r>
          </a:p>
          <a:p>
            <a:pPr rtl="false"/>
            <a:r>
              <a:rPr lang="en-gb"/>
              <a:t>Three Innovation Hubs and online infrastructure around learning and working on the challenges</a:t>
            </a:r>
            <a:endParaRPr lang="de-DE" dirty="0" smtClean="0"/>
          </a:p>
          <a:p>
            <a:pPr rtl="false"/>
            <a:r>
              <a:rPr lang="en-gb"/>
              <a:t>72 challenges: (nano (24-48 hours) – standard (3-6 months)</a:t>
            </a:r>
          </a:p>
          <a:p>
            <a:pPr rtl="false"/>
            <a:r>
              <a:rPr lang="en-gb"/>
              <a:t>Innovation of Education labs for challenge-based learning </a:t>
            </a:r>
          </a:p>
          <a:p>
            <a:pPr rtl="false"/>
            <a:r>
              <a:rPr lang="en-gb"/>
              <a:t>61 micro-credentials providing mobility for a minimum of 576 learners</a:t>
            </a:r>
            <a:endParaRPr lang="de-DE" dirty="0" smtClean="0"/>
          </a:p>
          <a:p>
            <a:pPr rtl="false"/>
            <a:r>
              <a:rPr lang="en-gb"/>
              <a:t>Minimum of 400 student mobilities and 100 staff</a:t>
            </a:r>
            <a:endParaRPr lang="de-DE" dirty="0" smtClean="0"/>
          </a:p>
          <a:p>
            <a:pPr rtl="false"/>
            <a:r>
              <a:rPr lang="en-gb"/>
              <a:t>One European master on SDG challenges</a:t>
            </a:r>
            <a:endParaRPr lang="de-DE" dirty="0" smtClean="0"/>
          </a:p>
          <a:p>
            <a:pPr rtl="false"/>
            <a:endParaRPr lang="da-DK" baseline="0" dirty="0" smtClean="0"/>
          </a:p>
          <a:p>
            <a:pPr rtl="false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false"/>
          <a:lstStyle/>
          <a:p>
            <a:pPr rtl="false"/>
            <a:fld id="{D2407B95-688A-458D-B380-1F7CA23AAE6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9265753"/>
      </p:ext>
    </p:extLst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false"/>
          <a:lstStyle/>
          <a:p>
            <a:pPr rtl="false"/>
            <a:r>
              <a:rPr lang="en-gb"/>
              <a:t>Prestige i at være et af de få konsortier i Europa, der er udvalgt som frontrunner inden for uddannelsesudvikling i Europa – vi kommer til at sætte standarden for, hvad der bliver trenden for uddannelserne. </a:t>
            </a:r>
          </a:p>
          <a:p>
            <a:pPr rtl="false"/>
            <a:r>
              <a:rPr lang="en-gb"/>
              <a:t>Økonomi – hvor mange penge får vi, vi søger også om national funding</a:t>
            </a:r>
            <a:endParaRPr lang="da-DK" baseline="0" dirty="0" smtClean="0"/>
          </a:p>
          <a:p>
            <a:pPr rtl="false"/>
            <a:endParaRPr lang="da-DK" baseline="0" dirty="0" smtClean="0"/>
          </a:p>
          <a:p>
            <a:pPr rtl="false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false"/>
          <a:lstStyle/>
          <a:p>
            <a:pPr rtl="false"/>
            <a:fld id="{D2407B95-688A-458D-B380-1F7CA23AAE6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605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7486AD-6F0A-404A-BA50-9866CD03B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32C7F-6540-A743-8D7F-48BD89DC2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4557" y="1614211"/>
            <a:ext cx="7692886" cy="1508125"/>
          </a:xfrm>
        </p:spPr>
        <p:txBody>
          <a:bodyPr anchor="b" rtlCol="false"/>
          <a:lstStyle>
            <a:lvl1pPr algn="l">
              <a:defRPr sz="4400" b="1" i="0">
                <a:latin typeface="Lato" panose="020F0502020204030203" pitchFamily="34" charset="77"/>
              </a:defRPr>
            </a:lvl1pPr>
          </a:lstStyle>
          <a:p>
            <a:pPr rtl="false"/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6DF24-4F12-614B-A6DA-A62D002F8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4555" y="3214412"/>
            <a:ext cx="7692887" cy="1655762"/>
          </a:xfrm>
          <a:prstGeom prst="rect">
            <a:avLst/>
          </a:prstGeom>
        </p:spPr>
        <p:txBody>
          <a:bodyPr rtlCol="false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false"/>
            <a:r>
              <a:rPr lang="en-gb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6429870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r="http://schemas.openxmlformats.org/officeDocument/2006/relationships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n-gb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false"/>
          <a:lstStyle>
            <a:lvl1pPr marL="342900" indent="-342900">
              <a:buClr>
                <a:srgbClr val="54616E"/>
              </a:buClr>
              <a:buSzPct val="100000"/>
              <a:buFont typeface="Arial" pitchFamily="34" charset="0"/>
              <a:buChar char="•"/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 rtl="false"/>
            <a:r>
              <a:rPr lang="en-gb"/>
              <a:t>Klik for at redigere i master</a:t>
            </a:r>
          </a:p>
          <a:p>
            <a:pPr lvl="1" rtl="false"/>
            <a:r>
              <a:rPr lang="en-gb"/>
              <a:t>Andet niveau</a:t>
            </a:r>
          </a:p>
          <a:p>
            <a:pPr lvl="2" rtl="false"/>
            <a:r>
              <a:rPr lang="en-gb"/>
              <a:t>Tredje niveau</a:t>
            </a:r>
          </a:p>
          <a:p>
            <a:pPr lvl="3" rtl="false"/>
            <a:r>
              <a:rPr lang="en-gb"/>
              <a:t>Fjerde niveau</a:t>
            </a:r>
          </a:p>
          <a:p>
            <a:pPr lvl="4" rtl="false"/>
            <a:r>
              <a:rPr lang="en-gb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false"/>
          <a:lstStyle/>
          <a:p>
            <a:pPr rtl="false"/>
            <a:fld id="{C8F93BCC-6FC8-4C7D-A6DF-04C07E19DAD2}">
              <a:rPr lang="da-DK" smtClean="0"/>
              <a:pPr/>
              <a:t>25.09.2020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409B8A6B-2702-4E09-BF63-7CC1F22DFC4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28155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4A05D3-1864-8641-9EE6-87385E464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rtl="false"/>
            <a:fld id="{8058B161-F49A-D04B-8BE7-76DEFF6C3AF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D0AC2B5-AC76-204F-9CB0-96FB6FBC4E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2609"/>
            <a:ext cx="10515600" cy="519458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pPr rtl="false"/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1D2F0F4-8C61-E349-B290-4A6261F234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00173"/>
            <a:ext cx="10515600" cy="4552950"/>
          </a:xfrm>
        </p:spPr>
        <p:txBody>
          <a:bodyPr rtlCol="false"/>
          <a:lstStyle/>
          <a:p>
            <a:pPr lvl="0" rtl="false"/>
            <a:r>
              <a:rPr lang="en-gb"/>
              <a:t>Click to edit Master text styles</a:t>
            </a:r>
          </a:p>
          <a:p>
            <a:pPr lvl="1" rtl="false"/>
            <a:r>
              <a:rPr lang="en-gb"/>
              <a:t>Second level</a:t>
            </a:r>
          </a:p>
          <a:p>
            <a:pPr lvl="2" rtl="false"/>
            <a:r>
              <a:rPr lang="en-gb"/>
              <a:t>Third level</a:t>
            </a:r>
          </a:p>
          <a:p>
            <a:pPr lvl="3" rtl="false"/>
            <a:r>
              <a:rPr lang="en-gb"/>
              <a:t>Fourth level</a:t>
            </a:r>
          </a:p>
          <a:p>
            <a:pPr lvl="4" rtl="false"/>
            <a:r>
              <a:rPr lang="en-gb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571375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F8F3D-B8C9-0D4B-A67C-3C6C3797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35B87B06-E89C-7048-86FD-56F0F39BB3B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68EB5C3-C68B-854F-8816-7A49EAA95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2609"/>
            <a:ext cx="10515600" cy="519458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pPr rtl="false"/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2E0086-B9D2-394E-A3CA-DDF8E73B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223"/>
            <a:ext cx="5181600" cy="4570288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>
            <a:lvl1pPr>
              <a:defRPr>
                <a:latin typeface="Lato" panose="020F0502020204030203" pitchFamily="34" charset="77"/>
              </a:defRPr>
            </a:lvl1pPr>
            <a:lvl2pPr>
              <a:defRPr>
                <a:latin typeface="Lato" panose="020F0502020204030203" pitchFamily="34" charset="77"/>
              </a:defRPr>
            </a:lvl2pPr>
            <a:lvl3pPr>
              <a:defRPr>
                <a:latin typeface="Lato" panose="020F0502020204030203" pitchFamily="34" charset="77"/>
              </a:defRPr>
            </a:lvl3pPr>
            <a:lvl4pPr>
              <a:defRPr>
                <a:latin typeface="Lato" panose="020F0502020204030203" pitchFamily="34" charset="77"/>
              </a:defRPr>
            </a:lvl4pPr>
            <a:lvl5pPr>
              <a:defRPr>
                <a:latin typeface="Lato" panose="020F0502020204030203" pitchFamily="34" charset="77"/>
              </a:defRPr>
            </a:lvl5pPr>
          </a:lstStyle>
          <a:p>
            <a:pPr lvl="0" rtl="false"/>
            <a:r>
              <a:rPr lang="en-gb"/>
              <a:t>Click to edit Master text styles</a:t>
            </a:r>
          </a:p>
          <a:p>
            <a:pPr lvl="1" rtl="false"/>
            <a:r>
              <a:rPr lang="en-gb"/>
              <a:t>Second level</a:t>
            </a:r>
          </a:p>
          <a:p>
            <a:pPr lvl="2" rtl="false"/>
            <a:r>
              <a:rPr lang="en-gb"/>
              <a:t>Third level</a:t>
            </a:r>
          </a:p>
          <a:p>
            <a:pPr lvl="3" rtl="false"/>
            <a:r>
              <a:rPr lang="en-gb"/>
              <a:t>Fourth level</a:t>
            </a:r>
          </a:p>
          <a:p>
            <a:pPr lvl="4" rtl="false"/>
            <a:r>
              <a:rPr lang="en-gb"/>
              <a:t>Fifth level</a:t>
            </a:r>
            <a:endParaRPr lang="de-DE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FA8109-29E5-1F44-8608-C2360BAF62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72200" y="1382223"/>
            <a:ext cx="5181600" cy="4570288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>
            <a:lvl1pPr>
              <a:defRPr>
                <a:latin typeface="Lato" panose="020F0502020204030203" pitchFamily="34" charset="77"/>
              </a:defRPr>
            </a:lvl1pPr>
            <a:lvl2pPr>
              <a:defRPr>
                <a:latin typeface="Lato" panose="020F0502020204030203" pitchFamily="34" charset="77"/>
              </a:defRPr>
            </a:lvl2pPr>
            <a:lvl3pPr>
              <a:defRPr>
                <a:latin typeface="Lato" panose="020F0502020204030203" pitchFamily="34" charset="77"/>
              </a:defRPr>
            </a:lvl3pPr>
            <a:lvl4pPr>
              <a:defRPr>
                <a:latin typeface="Lato" panose="020F0502020204030203" pitchFamily="34" charset="77"/>
              </a:defRPr>
            </a:lvl4pPr>
            <a:lvl5pPr>
              <a:defRPr>
                <a:latin typeface="Lato" panose="020F0502020204030203" pitchFamily="34" charset="77"/>
              </a:defRPr>
            </a:lvl5pPr>
          </a:lstStyle>
          <a:p>
            <a:pPr lvl="0" rtl="false"/>
            <a:r>
              <a:rPr lang="en-gb"/>
              <a:t>Click to edit Master text styles</a:t>
            </a:r>
          </a:p>
          <a:p>
            <a:pPr lvl="1" rtl="false"/>
            <a:r>
              <a:rPr lang="en-gb"/>
              <a:t>Second level</a:t>
            </a:r>
          </a:p>
          <a:p>
            <a:pPr lvl="2" rtl="false"/>
            <a:r>
              <a:rPr lang="en-gb"/>
              <a:t>Third level</a:t>
            </a:r>
          </a:p>
          <a:p>
            <a:pPr lvl="3" rtl="false"/>
            <a:r>
              <a:rPr lang="en-gb"/>
              <a:t>Fourth level</a:t>
            </a:r>
          </a:p>
          <a:p>
            <a:pPr lvl="4" rtl="false"/>
            <a:r>
              <a:rPr lang="en-gb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9175420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DCA74-3037-DD47-BACA-F035FFB4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35B87B06-E89C-7048-86FD-56F0F39BB3B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E8691D-E818-D743-A26A-8F59F34A9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2609"/>
            <a:ext cx="10515600" cy="519458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>
            <a:lvl1pPr>
              <a:defRPr>
                <a:latin typeface="Lato" panose="020F0502020204030203" pitchFamily="34" charset="77"/>
              </a:defRPr>
            </a:lvl1pPr>
          </a:lstStyle>
          <a:p>
            <a:pPr rtl="false"/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D125C9-4595-DB45-81D0-CC55AEDBA51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426283"/>
            <a:ext cx="4127938" cy="4526227"/>
          </a:xfrm>
          <a:prstGeom prst="rect">
            <a:avLst/>
          </a:prstGeom>
        </p:spPr>
        <p:txBody>
          <a:bodyPr rtlCol="false"/>
          <a:lstStyle>
            <a:lvl1pPr marL="0" indent="0">
              <a:buNone/>
              <a:defRPr>
                <a:latin typeface="Lato" panose="020F0502020204030203" pitchFamily="34" charset="77"/>
              </a:defRPr>
            </a:lvl1pPr>
            <a:lvl2pPr>
              <a:defRPr>
                <a:latin typeface="Lato" panose="020F0502020204030203" pitchFamily="34" charset="77"/>
              </a:defRPr>
            </a:lvl2pPr>
            <a:lvl3pPr>
              <a:defRPr>
                <a:latin typeface="Lato" panose="020F0502020204030203" pitchFamily="34" charset="77"/>
              </a:defRPr>
            </a:lvl3pPr>
            <a:lvl4pPr>
              <a:defRPr>
                <a:latin typeface="Lato" panose="020F0502020204030203" pitchFamily="34" charset="77"/>
              </a:defRPr>
            </a:lvl4pPr>
            <a:lvl5pPr>
              <a:defRPr>
                <a:latin typeface="Lato" panose="020F0502020204030203" pitchFamily="34" charset="77"/>
              </a:defRPr>
            </a:lvl5pPr>
          </a:lstStyle>
          <a:p>
            <a:pPr lvl="0" rtl="false"/>
            <a:r>
              <a:rPr lang="en-gb"/>
              <a:t>Click to edit Master text styles</a:t>
            </a:r>
          </a:p>
          <a:p>
            <a:pPr lvl="1" rtl="false"/>
            <a:r>
              <a:rPr lang="en-gb"/>
              <a:t>Second level</a:t>
            </a:r>
          </a:p>
          <a:p>
            <a:pPr lvl="2" rtl="false"/>
            <a:r>
              <a:rPr lang="en-gb"/>
              <a:t>Third level</a:t>
            </a:r>
          </a:p>
          <a:p>
            <a:pPr lvl="3" rtl="false"/>
            <a:r>
              <a:rPr lang="en-gb"/>
              <a:t>Fourth level</a:t>
            </a:r>
          </a:p>
          <a:p>
            <a:pPr lvl="4" rtl="false"/>
            <a:r>
              <a:rPr lang="en-gb"/>
              <a:t>Fifth level</a:t>
            </a:r>
            <a:endParaRPr lang="de-D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39D31B-7B1C-9743-A714-C3F517DE594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186855" y="1426283"/>
            <a:ext cx="6195848" cy="4526227"/>
          </a:xfrm>
          <a:prstGeom prst="rect">
            <a:avLst/>
          </a:prstGeom>
        </p:spPr>
        <p:txBody>
          <a:bodyPr rtlCol="false"/>
          <a:lstStyle>
            <a:lvl1pPr marL="0" indent="0">
              <a:buNone/>
              <a:defRPr>
                <a:latin typeface="Lato" panose="020F0502020204030203" pitchFamily="34" charset="77"/>
              </a:defRPr>
            </a:lvl1pPr>
            <a:lvl2pPr>
              <a:defRPr>
                <a:latin typeface="Lato" panose="020F0502020204030203" pitchFamily="34" charset="77"/>
              </a:defRPr>
            </a:lvl2pPr>
            <a:lvl3pPr>
              <a:defRPr>
                <a:latin typeface="Lato" panose="020F0502020204030203" pitchFamily="34" charset="77"/>
              </a:defRPr>
            </a:lvl3pPr>
            <a:lvl4pPr>
              <a:defRPr>
                <a:latin typeface="Lato" panose="020F0502020204030203" pitchFamily="34" charset="77"/>
              </a:defRPr>
            </a:lvl4pPr>
            <a:lvl5pPr>
              <a:defRPr>
                <a:latin typeface="Lato" panose="020F0502020204030203" pitchFamily="34" charset="77"/>
              </a:defRPr>
            </a:lvl5pPr>
          </a:lstStyle>
          <a:p>
            <a:pPr lvl="0" rtl="false"/>
            <a:r>
              <a:rPr lang="en-gb"/>
              <a:t>Click to edit Master text styles</a:t>
            </a:r>
          </a:p>
          <a:p>
            <a:pPr lvl="1" rtl="false"/>
            <a:r>
              <a:rPr lang="en-gb"/>
              <a:t>Second level</a:t>
            </a:r>
          </a:p>
          <a:p>
            <a:pPr lvl="2" rtl="false"/>
            <a:r>
              <a:rPr lang="en-gb"/>
              <a:t>Third level</a:t>
            </a:r>
          </a:p>
          <a:p>
            <a:pPr lvl="3" rtl="false"/>
            <a:r>
              <a:rPr lang="en-gb"/>
              <a:t>Fourth level</a:t>
            </a:r>
          </a:p>
          <a:p>
            <a:pPr lvl="4" rtl="false"/>
            <a:r>
              <a:rPr lang="en-gb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16913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F09C2-0873-B446-B4D7-72096C40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9681A-CB22-B74B-9943-8CDF2AC7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A6979-1202-C443-90BD-E3DD3B13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35B87B06-E89C-7048-86FD-56F0F39BB3B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E7DCFDCA-A524-104A-BF1C-2CD7FB7675E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5991225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899057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abk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4273B-336B-E34E-8B2D-7505257B9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9EB82F-9F83-8C41-90FC-D3B117BFB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fals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false"/>
            <a:fld id="{8058B161-F49A-D04B-8BE7-76DEFF6C3AF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6B5E28-3C12-484A-86BD-B273BDB66E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43463" y="1500185"/>
            <a:ext cx="6510337" cy="4343400"/>
          </a:xfrm>
          <a:prstGeom prst="rect">
            <a:avLst/>
          </a:prstGeom>
        </p:spPr>
        <p:txBody>
          <a:bodyPr rtlCol="false"/>
          <a:lstStyle>
            <a:lvl1pPr marL="457200" indent="-457200">
              <a:buFont typeface="+mj-lt"/>
              <a:buAutoNum type="arabicParenR"/>
              <a:defRPr>
                <a:solidFill>
                  <a:schemeClr val="bg1"/>
                </a:solidFill>
              </a:defRPr>
            </a:lvl1pPr>
            <a:lvl2pPr marL="800100" indent="-342900">
              <a:buFont typeface="+mj-lt"/>
              <a:buAutoNum type="arabicParenR"/>
              <a:defRPr>
                <a:solidFill>
                  <a:schemeClr val="bg1"/>
                </a:solidFill>
              </a:defRPr>
            </a:lvl2pPr>
            <a:lvl3pPr marL="1257300" indent="-342900">
              <a:buFont typeface="+mj-lt"/>
              <a:buAutoNum type="arabicParenR"/>
              <a:defRPr>
                <a:solidFill>
                  <a:schemeClr val="bg1"/>
                </a:solidFill>
              </a:defRPr>
            </a:lvl3pPr>
            <a:lvl4pPr marL="1714500" indent="-342900">
              <a:buFont typeface="+mj-lt"/>
              <a:buAutoNum type="arabicParenR"/>
              <a:defRPr>
                <a:solidFill>
                  <a:schemeClr val="bg1"/>
                </a:solidFill>
              </a:defRPr>
            </a:lvl4pPr>
            <a:lvl5pPr marL="2171700" indent="-342900">
              <a:buFont typeface="+mj-lt"/>
              <a:buAutoNum type="arabicParenR"/>
              <a:defRPr>
                <a:solidFill>
                  <a:schemeClr val="bg1"/>
                </a:solidFill>
              </a:defRPr>
            </a:lvl5pPr>
          </a:lstStyle>
          <a:p>
            <a:pPr lvl="0" rtl="false"/>
            <a:r>
              <a:rPr lang="en-gb"/>
              <a:t>Click to edit Master text styles</a:t>
            </a:r>
          </a:p>
          <a:p>
            <a:pPr lvl="1" rtl="false"/>
            <a:r>
              <a:rPr lang="en-gb"/>
              <a:t>Second level</a:t>
            </a:r>
          </a:p>
          <a:p>
            <a:pPr lvl="2" rtl="false"/>
            <a:r>
              <a:rPr lang="en-gb"/>
              <a:t>Third level</a:t>
            </a:r>
          </a:p>
          <a:p>
            <a:pPr lvl="3" rtl="false"/>
            <a:r>
              <a:rPr lang="en-gb"/>
              <a:t>Fourth level</a:t>
            </a:r>
          </a:p>
          <a:p>
            <a:pPr lvl="4" rtl="false"/>
            <a:r>
              <a:rPr lang="en-gb"/>
              <a:t>Fifth level</a:t>
            </a:r>
            <a:endParaRPr lang="de-D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EC4625-CF67-2743-A58E-CB09004CAA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49799" y="708816"/>
            <a:ext cx="6604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46692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F09C2-0873-B446-B4D7-72096C40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9681A-CB22-B74B-9943-8CDF2AC7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A6979-1202-C443-90BD-E3DD3B13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35B87B06-E89C-7048-86FD-56F0F39BB3B6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EE71D2-A2E6-B348-B24D-00CF47ED3C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8D46E75-4134-3447-ABF9-6D4AD6E5F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24174"/>
            <a:ext cx="10515600" cy="1009651"/>
          </a:xfrm>
        </p:spPr>
        <p:txBody>
          <a:bodyPr rtlCol="false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false"/>
            <a:r>
              <a:rPr lang="en-gb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530465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677FFB7-EFEE-B444-8A52-E6F860892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77FB01D-C321-D54F-A9B0-EEC4775C4635}"/>
              </a:ext>
            </a:extLst>
          </p:cNvPr>
          <p:cNvSpPr txBox="1">
            <a:spLocks/>
          </p:cNvSpPr>
          <p:nvPr userDrawn="1"/>
        </p:nvSpPr>
        <p:spPr>
          <a:xfrm>
            <a:off x="4519448" y="2674937"/>
            <a:ext cx="3153103" cy="1508125"/>
          </a:xfrm>
          <a:prstGeom prst="rect">
            <a:avLst/>
          </a:prstGeom>
        </p:spPr>
        <p:txBody>
          <a:bodyPr vert="horz" lIns="91440" tIns="45720" rIns="91440" bIns="45720" rtlCol="false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to" panose="020F0502020204030203" pitchFamily="34" charset="77"/>
                <a:ea typeface="+mj-ea"/>
                <a:cs typeface="+mj-cs"/>
              </a:defRPr>
            </a:lvl1pPr>
          </a:lstStyle>
          <a:p>
            <a:pPr algn="ctr" rtl="false"/>
            <a:r>
              <a:rPr lang="en-gb">
                <a:solidFill>
                  <a:schemeClr val="bg1"/>
                </a:solidFill>
              </a:rPr>
              <a:t>THANK YOU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50987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F73B-8F01-CC4F-9D64-606892BF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n-gb"/>
              <a:t>Click to edit Master title style</a:t>
            </a:r>
            <a:endParaRPr lang="de-D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05AC13-EB59-3141-BEDA-C4C79F44CC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C35568-E869-BE40-9A10-8206226978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1" y="1514476"/>
            <a:ext cx="1314449" cy="1314449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B331ECD3-4879-EA4E-BE85-CBE94E65F9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52676" y="1514476"/>
            <a:ext cx="1314449" cy="1314449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B694F12-8CC5-EC4C-A7D8-ADBD2C4513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95726" y="1514476"/>
            <a:ext cx="1314449" cy="1314449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DDCF3E-F5F0-AE40-9CB8-26F6186E41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38776" y="1514476"/>
            <a:ext cx="1314449" cy="1314449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CCB2CBD-246D-5547-A33A-1D157C8069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1826" y="1514476"/>
            <a:ext cx="1314449" cy="1314449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F034EF7-1B43-F24E-BAE8-27C97373BC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24875" y="1514476"/>
            <a:ext cx="1314449" cy="1314449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708E82A-C1EB-7144-8C64-394634F8D6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067924" y="1514476"/>
            <a:ext cx="1314449" cy="1314449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056DB19-F9C8-8147-9FCA-A3E4D7C926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8201" y="3700464"/>
            <a:ext cx="1314449" cy="1314449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EB920B25-FE51-AF4C-A1DC-2ABC54E2FE2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52676" y="3700464"/>
            <a:ext cx="1314449" cy="1314449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F07BF54-C97D-8544-8E49-0E945254C5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95726" y="3700464"/>
            <a:ext cx="1314449" cy="1314449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86AA09B-218D-0E4B-A600-978DDB4BC96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38776" y="3700464"/>
            <a:ext cx="1314449" cy="1314449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ED4A647F-13CA-BB45-936F-49C685B2F61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81826" y="3700464"/>
            <a:ext cx="1314449" cy="1314449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B119E14E-1B80-3C48-9CF9-4AFD0CEB6A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24875" y="3700464"/>
            <a:ext cx="1314449" cy="1314449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42756E3-9C26-7E43-8D04-2D5A5F465A7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67924" y="3700464"/>
            <a:ext cx="1314449" cy="1314449"/>
          </a:xfrm>
          <a:prstGeom prst="rect">
            <a:avLst/>
          </a:prstGeom>
        </p:spPr>
        <p:txBody>
          <a:bodyPr rtlCol="false"/>
          <a:lstStyle/>
          <a:p>
            <a:pPr rtl="false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46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8FC292-3008-CD44-A413-2BF2124FE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49" y="6015010"/>
            <a:ext cx="2028880" cy="68903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8F337-5E11-3041-8BA9-01BDA3C83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609"/>
            <a:ext cx="10515600" cy="519458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pPr rtl="false"/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E5712-4BB5-7546-B935-89E217C85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pPr rtl="false"/>
            <a:fld id="{8058B161-F49A-D04B-8BE7-76DEFF6C3AF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CF7A8-CFF8-E14D-AD49-4567F1DF2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2223"/>
            <a:ext cx="10515600" cy="4570288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 rtl="false"/>
            <a:r>
              <a:rPr lang="en-gb"/>
              <a:t>Click to edit Master text styles</a:t>
            </a:r>
          </a:p>
          <a:p>
            <a:pPr lvl="1" rtl="false"/>
            <a:r>
              <a:rPr lang="en-gb"/>
              <a:t>Second level</a:t>
            </a:r>
          </a:p>
          <a:p>
            <a:pPr lvl="2" rtl="false"/>
            <a:r>
              <a:rPr lang="en-gb"/>
              <a:t>Third level</a:t>
            </a:r>
          </a:p>
          <a:p>
            <a:pPr lvl="3" rtl="false"/>
            <a:r>
              <a:rPr lang="en-gb"/>
              <a:t>Fourth level</a:t>
            </a:r>
          </a:p>
          <a:p>
            <a:pPr lvl="4" rtl="false"/>
            <a:r>
              <a:rPr lang="en-gb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07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  <p:sldLayoutId id="2147483655" r:id="rId7"/>
    <p:sldLayoutId id="2147483654" r:id="rId8"/>
    <p:sldLayoutId id="2147483659" r:id="rId9"/>
    <p:sldLayoutId id="214748366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pitchFamily="2" charset="2"/>
        <a:buChar char="-"/>
        <a:defRPr sz="20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EA642-A1B0-804C-9B42-ABC638919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4557" y="1614211"/>
            <a:ext cx="7692886" cy="1508125"/>
          </a:xfrm>
        </p:spPr>
        <p:txBody>
          <a:bodyPr rtlCol="false"/>
          <a:lstStyle/>
          <a:p>
            <a:pPr rtl="false"/>
            <a:r>
              <a:rPr lang="en-gb"/>
              <a:t>ECIU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57912-4862-DA4C-823C-964357A154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false"/>
          <a:lstStyle/>
          <a:p>
            <a:pPr rtl="false"/>
            <a:r>
              <a:rPr lang="en-gb"/>
              <a:t>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9265427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595409-60C2-194A-B1CC-070022276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EF2AF-B59A-4541-A7A2-BB4A7685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n-gb"/>
              <a:t>INVOLVEMENT OF FACULTIES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34026-E2C9-914D-95E8-772F42E0D6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rtlCol="false"/>
          <a:lstStyle/>
          <a:p>
            <a:pPr rtl="false"/>
            <a:r>
              <a:rPr lang="en-gb"/>
              <a:t>Challenge-based research</a:t>
            </a:r>
            <a:endParaRPr lang="de-DE" dirty="0"/>
          </a:p>
          <a:p>
            <a:pPr lvl="1" rtl="false"/>
            <a:r>
              <a:rPr lang="en-gb"/>
              <a:t>roadmapping and joint research applications under SDG 11</a:t>
            </a:r>
          </a:p>
          <a:p>
            <a:pPr lvl="1" rtl="false"/>
            <a:r>
              <a:rPr lang="en-gb"/>
              <a:t>development of the concept of challenge-based research</a:t>
            </a:r>
            <a:endParaRPr lang="de-DE" dirty="0"/>
          </a:p>
          <a:p>
            <a:pPr marL="0" indent="0" rtl="false">
              <a:buNone/>
            </a:pPr>
            <a:endParaRPr lang="de-DE" dirty="0"/>
          </a:p>
          <a:p>
            <a:pPr rtl="false"/>
            <a:r>
              <a:rPr lang="en-gb"/>
              <a:t>Challenge-based education</a:t>
            </a:r>
            <a:endParaRPr lang="de-DE" dirty="0"/>
          </a:p>
          <a:p>
            <a:pPr lvl="1" rtl="false"/>
            <a:r>
              <a:rPr lang="en-gb"/>
              <a:t>Training teachers as teamchers</a:t>
            </a:r>
            <a:endParaRPr lang="de-DE" dirty="0"/>
          </a:p>
          <a:p>
            <a:pPr lvl="1" rtl="false"/>
            <a:r>
              <a:rPr lang="en-gb"/>
              <a:t>Creating time and space to allow staff to co-create ECIU university</a:t>
            </a:r>
            <a:endParaRPr lang="de-DE" dirty="0"/>
          </a:p>
          <a:p>
            <a:pPr lvl="1" rtl="false"/>
            <a:r>
              <a:rPr lang="en-gb"/>
              <a:t>Allowing and stimulating participation of regular students </a:t>
            </a:r>
          </a:p>
          <a:p>
            <a:pPr lvl="1" rtl="false"/>
            <a:r>
              <a:rPr lang="en-gb"/>
              <a:t>Awarding credits to formal and informal learning in and around challenges</a:t>
            </a:r>
            <a:endParaRPr lang="de-DE" dirty="0"/>
          </a:p>
          <a:p>
            <a:pPr lvl="1" rtl="false"/>
            <a:r>
              <a:rPr lang="en-gb"/>
              <a:t>Creating European challenge-based master</a:t>
            </a:r>
            <a:endParaRPr lang="de-DE" dirty="0"/>
          </a:p>
          <a:p>
            <a:pPr lvl="1" rtl="false"/>
            <a:r>
              <a:rPr lang="en-gb"/>
              <a:t>Creating the concept of challange-based education also in the professional education context</a:t>
            </a:r>
            <a:endParaRPr lang="de-DE" dirty="0"/>
          </a:p>
          <a:p>
            <a:pPr rtl="false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2594792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595409-60C2-194A-B1CC-070022276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EF2AF-B59A-4541-A7A2-BB4A7685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n-gb"/>
              <a:t>INVOLVEMENT OF FACULTIES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34026-E2C9-914D-95E8-772F42E0D6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rtlCol="false"/>
          <a:lstStyle/>
          <a:p>
            <a:pPr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Micro-credentials</a:t>
            </a:r>
            <a:endParaRPr lang="de-DE" dirty="0"/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Development of new micro-credentials related to UN SDG 11</a:t>
            </a:r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Designing competence passport and working with badges</a:t>
            </a:r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Allowing students from other ECIU universities to join educational units</a:t>
            </a:r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Accepting professional and outside learners to access education</a:t>
            </a:r>
          </a:p>
          <a:p>
            <a:pPr marL="0" indent="0" rtl="false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3100996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595409-60C2-194A-B1CC-070022276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EF2AF-B59A-4541-A7A2-BB4A7685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>
            <a:normAutofit/>
          </a:bodyPr>
          <a:lstStyle/>
          <a:p>
            <a:pPr rtl="false"/>
            <a:r>
              <a:rPr lang="en-gb">
                <a:sym typeface="Montserrat"/>
              </a:rPr>
              <a:t>INVOLVEMENT OF UNIVERSITY DEPARTMENTS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34026-E2C9-914D-95E8-772F42E0D6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rtlCol="false">
            <a:normAutofit/>
          </a:bodyPr>
          <a:lstStyle/>
          <a:p>
            <a:pPr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Tech Trans Office</a:t>
            </a:r>
            <a:endParaRPr lang="de-DE" dirty="0"/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creation and running of the Innovation Hubs </a:t>
            </a:r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external stakeholder engagement for obtaining the challenges</a:t>
            </a: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valorisation of challenge outcomes</a:t>
            </a:r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IPR issues with the results of the challenge-based learning</a:t>
            </a:r>
          </a:p>
          <a:p>
            <a:pPr marL="457200" lvl="1" indent="0" rtl="false">
              <a:buNone/>
            </a:pPr>
            <a:endParaRPr lang="de-DE" dirty="0"/>
          </a:p>
          <a:p>
            <a:pPr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endParaRPr lang="de-DE" dirty="0"/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branding of the ECIU University</a:t>
            </a:r>
            <a:endParaRPr lang="de-DE" dirty="0"/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dissemination </a:t>
            </a:r>
            <a:endParaRPr lang="de-D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Marketing for new students and learners to sign up</a:t>
            </a: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rtl="false">
              <a:buNone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6215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595409-60C2-194A-B1CC-070022276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EF2AF-B59A-4541-A7A2-BB4A7685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>
            <a:normAutofit/>
          </a:bodyPr>
          <a:lstStyle/>
          <a:p>
            <a:pPr rtl="false"/>
            <a:r>
              <a:rPr lang="en-gb">
                <a:sym typeface="Montserrat"/>
              </a:rPr>
              <a:t>INVOLVEMENT OF UNIVERSITY DEPARTMENTS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34026-E2C9-914D-95E8-772F42E0D6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00173"/>
            <a:ext cx="10515600" cy="4511530"/>
          </a:xfrm>
        </p:spPr>
        <p:txBody>
          <a:bodyPr rtlCol="false">
            <a:normAutofit/>
          </a:bodyPr>
          <a:lstStyle/>
          <a:p>
            <a:pPr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Centre for Teaching and learning</a:t>
            </a:r>
            <a:endParaRPr lang="de-DE" dirty="0"/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development of the pedagogy of challenge-based learning</a:t>
            </a:r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hosting and participation in workshops </a:t>
            </a: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development of the use of ICT in education</a:t>
            </a: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rtl="false">
              <a:buNone/>
            </a:pPr>
            <a:endParaRPr lang="de-DE" dirty="0"/>
          </a:p>
          <a:p>
            <a:pPr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ICT Service</a:t>
            </a:r>
            <a:endParaRPr lang="de-DE" dirty="0"/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ICT infrastructures for working on challenges across Europe</a:t>
            </a:r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digital learning platforms and structures (micro-credentials)</a:t>
            </a: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admission of learners and staff to the ICT infrastructures</a:t>
            </a: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rtl="false"/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Grants office</a:t>
            </a:r>
            <a:endParaRPr lang="de-DE" dirty="0"/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supporting the project management</a:t>
            </a:r>
          </a:p>
          <a:p>
            <a:pPr lvl="1" rtl="false"/>
            <a:r>
              <a:rPr lang="en-gb">
                <a:ea typeface="Calibri" panose="020F0502020204030204" pitchFamily="34" charset="0"/>
                <a:cs typeface="Times New Roman" panose="02020603050405020304" pitchFamily="18" charset="0"/>
              </a:rPr>
              <a:t>supporting joint research proposals</a:t>
            </a:r>
            <a:endParaRPr lang="nl-NL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792431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D84397-0A7A-BD45-A1CD-11A438AD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35B87B06-E89C-7048-86FD-56F0F39BB3B6}" type="slidenum">
              <a:rPr lang="de-DE" smtClean="0"/>
              <a:t>14</a:t>
            </a:fld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C95E7A-1121-D24D-BE6E-F3F62FF8D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4174"/>
            <a:ext cx="10515600" cy="1009651"/>
          </a:xfrm>
        </p:spPr>
        <p:txBody>
          <a:bodyPr rtlCol="false"/>
          <a:lstStyle/>
          <a:p>
            <a:pPr rtl="false"/>
            <a:r>
              <a:rPr lang="en-gb"/>
              <a:t>Project activities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D9443-0C81-7A43-8F5C-7A86D1E8166E}"/>
              </a:ext>
            </a:extLst>
          </p:cNvPr>
          <p:cNvSpPr txBox="1">
            <a:spLocks/>
          </p:cNvSpPr>
          <p:nvPr/>
        </p:nvSpPr>
        <p:spPr>
          <a:xfrm>
            <a:off x="838200" y="4034484"/>
            <a:ext cx="6510337" cy="2305052"/>
          </a:xfrm>
          <a:prstGeom prst="rect">
            <a:avLst/>
          </a:prstGeom>
        </p:spPr>
        <p:txBody>
          <a:bodyPr rtlCol="false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false"/>
            <a:r>
              <a:rPr lang="en-gb">
                <a:solidFill>
                  <a:schemeClr val="bg1"/>
                </a:solidFill>
              </a:rPr>
              <a:t>Project organisation  </a:t>
            </a:r>
          </a:p>
          <a:p>
            <a:pPr rtl="false"/>
            <a:endParaRPr lang="de-DE" dirty="0">
              <a:solidFill>
                <a:schemeClr val="bg1"/>
              </a:solidFill>
            </a:endParaRPr>
          </a:p>
          <a:p>
            <a:pPr rtl="false"/>
            <a:endParaRPr lang="de-DE" dirty="0">
              <a:solidFill>
                <a:schemeClr val="bg1"/>
              </a:solidFill>
            </a:endParaRPr>
          </a:p>
          <a:p>
            <a:pPr rtl="false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6114300-88D5-7146-BF5E-F4F316F523B8}"/>
              </a:ext>
            </a:extLst>
          </p:cNvPr>
          <p:cNvSpPr txBox="1">
            <a:spLocks/>
          </p:cNvSpPr>
          <p:nvPr/>
        </p:nvSpPr>
        <p:spPr>
          <a:xfrm>
            <a:off x="838200" y="619123"/>
            <a:ext cx="6510337" cy="2305052"/>
          </a:xfrm>
          <a:prstGeom prst="rect">
            <a:avLst/>
          </a:prstGeom>
        </p:spPr>
        <p:txBody>
          <a:bodyPr anchor="b" anchorCtr="0" rtlCol="false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false"/>
            <a:r>
              <a:rPr lang="en-gb">
                <a:solidFill>
                  <a:schemeClr val="bg1"/>
                </a:solidFill>
              </a:rPr>
              <a:t>ECIU University</a:t>
            </a:r>
          </a:p>
          <a:p>
            <a:pPr rtl="false"/>
            <a:endParaRPr lang="de-DE" dirty="0">
              <a:solidFill>
                <a:schemeClr val="bg1"/>
              </a:solidFill>
            </a:endParaRPr>
          </a:p>
          <a:p>
            <a:pPr rtl="false"/>
            <a:r>
              <a:rPr lang="en-gb">
                <a:solidFill>
                  <a:schemeClr val="bg1"/>
                </a:solidFill>
              </a:rPr>
              <a:t>Opportunities for member universities </a:t>
            </a:r>
          </a:p>
          <a:p>
            <a:pPr rtl="false"/>
            <a:endParaRPr lang="de-DE" dirty="0">
              <a:solidFill>
                <a:schemeClr val="bg1"/>
              </a:solidFill>
            </a:endParaRPr>
          </a:p>
          <a:p>
            <a:pPr rtl="false"/>
            <a:r>
              <a:rPr lang="en-gb">
                <a:solidFill>
                  <a:schemeClr val="bg1"/>
                </a:solidFill>
              </a:rPr>
              <a:t>Opportunities for stakeholder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29655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FE2C43-06D3-DE42-A94A-8A3BBF736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6A279-C5D9-FA43-9E33-7FA0D05D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n-gb"/>
              <a:t>THE CHALLENGE CYCLE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08478-AC6F-E042-B9DD-2C97DFBC7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870" y="1379242"/>
            <a:ext cx="6694260" cy="465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77242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FE2C43-06D3-DE42-A94A-8A3BBF736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6A279-C5D9-FA43-9E33-7FA0D05D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7674"/>
            <a:ext cx="10515600" cy="644393"/>
          </a:xfrm>
        </p:spPr>
        <p:txBody>
          <a:bodyPr rtlCol="false">
            <a:normAutofit fontScale="90000"/>
          </a:bodyPr>
          <a:lstStyle/>
          <a:p>
            <a:pPr rtl="false"/>
            <a:r>
              <a:rPr lang="en-gb"/>
              <a:t>WP 1 MANAGEMENT </a:t>
            </a:r>
            <a:br>
              <a:rPr lang="de-DE" dirty="0"/>
            </a:br>
            <a:r>
              <a:rPr lang="en-gb"/>
              <a:t>UNIVERSITY OF TWENTE - SANDER LOTZE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3D71218-18F0-D642-A9D9-1C79D4C44A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00173"/>
            <a:ext cx="10515600" cy="4552950"/>
          </a:xfrm>
        </p:spPr>
        <p:txBody>
          <a:bodyPr rtlCol="false">
            <a:normAutofit/>
          </a:bodyPr>
          <a:lstStyle/>
          <a:p>
            <a:pPr marL="0" indent="0" rtl="false">
              <a:buNone/>
            </a:pPr>
            <a:r>
              <a:rPr lang="en-gb"/>
              <a:t>Objective: </a:t>
            </a:r>
            <a:r>
              <a:rPr lang="en-gb">
                <a:solidFill>
                  <a:schemeClr val="dk1"/>
                </a:solidFill>
              </a:rPr>
              <a:t>Successfully, effectively, efficiently running the project</a:t>
            </a:r>
          </a:p>
          <a:p>
            <a:pPr marL="0" indent="0" rtl="false">
              <a:buNone/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ijdelijke aanduiding voor inhoud 10">
            <a:extLst>
              <a:ext uri="{FF2B5EF4-FFF2-40B4-BE49-F238E27FC236}">
                <a16:creationId xmlns:a16="http://schemas.microsoft.com/office/drawing/2014/main" id="{CE09C9ED-A471-FE43-B789-9BFBC0CB7A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775746"/>
              </p:ext>
            </p:extLst>
          </p:nvPr>
        </p:nvGraphicFramePr>
        <p:xfrm>
          <a:off x="911225" y="1449388"/>
          <a:ext cx="9790113" cy="27616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08909">
                  <a:extLst>
                    <a:ext uri="{9D8B030D-6E8A-4147-A177-3AD203B41FA5}">
                      <a16:colId xmlns:a16="http://schemas.microsoft.com/office/drawing/2014/main" val="1085189850"/>
                    </a:ext>
                  </a:extLst>
                </a:gridCol>
                <a:gridCol w="6181204">
                  <a:extLst>
                    <a:ext uri="{9D8B030D-6E8A-4147-A177-3AD203B41FA5}">
                      <a16:colId xmlns:a16="http://schemas.microsoft.com/office/drawing/2014/main" val="227317056"/>
                    </a:ext>
                  </a:extLst>
                </a:gridCol>
              </a:tblGrid>
              <a:tr h="407024"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Objective</a:t>
                      </a:r>
                      <a:endParaRPr lang="nl-NL" sz="2000" dirty="0">
                        <a:latin typeface="Lato" panose="020F0502020204030203" pitchFamily="34" charset="77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Outcomes</a:t>
                      </a:r>
                      <a:r>
                        <a:rPr lang="en-gb" sz="1800">
                          <a:latin typeface="Lato" panose="020F0502020204030203" pitchFamily="34" charset="77"/>
                        </a:rPr>
                        <a:t> 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47766"/>
                  </a:ext>
                </a:extLst>
              </a:tr>
              <a:tr h="2354580">
                <a:tc>
                  <a:txBody>
                    <a:bodyPr rtlCol="false"/>
                    <a:lstStyle/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effectLst/>
                          <a:latin typeface="+mn-lt"/>
                        </a:rPr>
                        <a:t>Successfully, effectively, efficiently running the project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dirty="0">
                        <a:effectLst/>
                        <a:latin typeface="Lato" panose="020F0502020204030203" pitchFamily="34" charset="77"/>
                      </a:endParaRP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dirty="0">
                        <a:effectLst/>
                        <a:latin typeface="Lato" panose="020F0502020204030203" pitchFamily="34" charset="77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rtlCol="false"/>
                    <a:lstStyle/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/>
                        <a:t>1.1 ECIU University Board (incl student &amp; stakeholders)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/>
                        <a:t>1.2 Management team 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/>
                        <a:t>1.3 Work Package Leaders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/>
                        <a:t>1.4 Activity Leaders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/>
                        <a:t>1.5 Local Ambassadors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1.6 Project Director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1.7 Coordinator (end responsibility)</a:t>
                      </a:r>
                    </a:p>
                    <a:p>
                      <a:pPr rtl="false"/>
                      <a:r>
                        <a:rPr lang="en-gb" sz="1800"/>
                        <a:t>(+ External board of experts)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241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472813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88ED3-E819-2640-8AEE-88B13EE76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4A98CB-0168-7B4E-9AF4-71397716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547"/>
            <a:ext cx="10515600" cy="692520"/>
          </a:xfrm>
        </p:spPr>
        <p:txBody>
          <a:bodyPr rtlCol="false">
            <a:normAutofit fontScale="90000"/>
          </a:bodyPr>
          <a:lstStyle/>
          <a:p>
            <a:pPr rtl="false"/>
            <a:r>
              <a:rPr lang="en-gb">
                <a:sym typeface="Montserrat"/>
              </a:rPr>
              <a:t>WP 2 CB RESEARCH </a:t>
            </a:r>
            <a:br>
              <a:rPr lang="en-US" dirty="0">
                <a:sym typeface="Montserrat"/>
              </a:rPr>
            </a:br>
            <a:r>
              <a:rPr lang="en-gb">
                <a:sym typeface="Montserrat"/>
              </a:rPr>
              <a:t>DUBLIN CITY UNIVERSITY - GREG HUGHES</a:t>
            </a:r>
            <a:endParaRPr lang="de-DE" dirty="0"/>
          </a:p>
        </p:txBody>
      </p:sp>
      <p:graphicFrame>
        <p:nvGraphicFramePr>
          <p:cNvPr id="6" name="Tijdelijke aanduiding voor inhoud 10">
            <a:extLst>
              <a:ext uri="{FF2B5EF4-FFF2-40B4-BE49-F238E27FC236}">
                <a16:creationId xmlns:a16="http://schemas.microsoft.com/office/drawing/2014/main" id="{D63F8D5E-8E20-1845-8AD6-1FF58E424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247735"/>
              </p:ext>
            </p:extLst>
          </p:nvPr>
        </p:nvGraphicFramePr>
        <p:xfrm>
          <a:off x="911225" y="1449388"/>
          <a:ext cx="9790113" cy="27616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08909">
                  <a:extLst>
                    <a:ext uri="{9D8B030D-6E8A-4147-A177-3AD203B41FA5}">
                      <a16:colId xmlns:a16="http://schemas.microsoft.com/office/drawing/2014/main" val="1085189850"/>
                    </a:ext>
                  </a:extLst>
                </a:gridCol>
                <a:gridCol w="6181204">
                  <a:extLst>
                    <a:ext uri="{9D8B030D-6E8A-4147-A177-3AD203B41FA5}">
                      <a16:colId xmlns:a16="http://schemas.microsoft.com/office/drawing/2014/main" val="227317056"/>
                    </a:ext>
                  </a:extLst>
                </a:gridCol>
              </a:tblGrid>
              <a:tr h="407024"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Objective</a:t>
                      </a:r>
                      <a:endParaRPr lang="nl-NL" sz="2000" dirty="0">
                        <a:latin typeface="Lato" panose="020F0502020204030203" pitchFamily="34" charset="77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Outcomes</a:t>
                      </a:r>
                      <a:r>
                        <a:rPr lang="en-gb" sz="1800">
                          <a:latin typeface="Lato" panose="020F0502020204030203" pitchFamily="34" charset="77"/>
                        </a:rPr>
                        <a:t> 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47766"/>
                  </a:ext>
                </a:extLst>
              </a:tr>
              <a:tr h="2354580">
                <a:tc>
                  <a:txBody>
                    <a:bodyPr rtlCol="false"/>
                    <a:lstStyle/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of joint research structures and policies in support of the overall ECIU University</a:t>
                      </a:r>
                      <a:endParaRPr lang="nl-NL" sz="1800" dirty="0"/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dirty="0">
                        <a:effectLst/>
                        <a:latin typeface="Lato" panose="020F0502020204030203" pitchFamily="34" charset="77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rtlCol="false"/>
                    <a:lstStyle/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 Collaborative research projects on SDG 11 (DCU)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 Trained researchers in CBL (UNITN)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 Alternative metrics for researchers (DCU)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 Citizen science included in research (UAB)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 Long-term joint research strategy SDG 11 (UT)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kern="1200" baseline="0" dirty="0">
                        <a:solidFill>
                          <a:schemeClr val="dk1"/>
                        </a:solidFill>
                        <a:latin typeface="Lato" panose="020F0502020204030203" pitchFamily="34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241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276251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88ED3-E819-2640-8AEE-88B13EE76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4A98CB-0168-7B4E-9AF4-71397716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1579"/>
            <a:ext cx="10515600" cy="680488"/>
          </a:xfrm>
        </p:spPr>
        <p:txBody>
          <a:bodyPr rtlCol="false">
            <a:normAutofit fontScale="90000"/>
          </a:bodyPr>
          <a:lstStyle/>
          <a:p>
            <a:pPr rtl="false"/>
            <a:r>
              <a:rPr lang="en-gb">
                <a:sym typeface="Montserrat"/>
              </a:rPr>
              <a:t>WP 3 CB EDUCATION </a:t>
            </a:r>
            <a:br>
              <a:rPr lang="en-US" dirty="0">
                <a:sym typeface="Montserrat"/>
              </a:rPr>
            </a:br>
            <a:r>
              <a:rPr lang="en-gb">
                <a:sym typeface="Montserrat"/>
              </a:rPr>
              <a:t>TECHNICAL UNIVERSITY HAMBURG - ANDREA BROSE</a:t>
            </a:r>
            <a:endParaRPr lang="de-DE" dirty="0"/>
          </a:p>
        </p:txBody>
      </p:sp>
      <p:graphicFrame>
        <p:nvGraphicFramePr>
          <p:cNvPr id="6" name="Tijdelijke aanduiding voor inhoud 10">
            <a:extLst>
              <a:ext uri="{FF2B5EF4-FFF2-40B4-BE49-F238E27FC236}">
                <a16:creationId xmlns:a16="http://schemas.microsoft.com/office/drawing/2014/main" id="{D63F8D5E-8E20-1845-8AD6-1FF58E424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015066"/>
              </p:ext>
            </p:extLst>
          </p:nvPr>
        </p:nvGraphicFramePr>
        <p:xfrm>
          <a:off x="911225" y="1449388"/>
          <a:ext cx="9790113" cy="27616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08909">
                  <a:extLst>
                    <a:ext uri="{9D8B030D-6E8A-4147-A177-3AD203B41FA5}">
                      <a16:colId xmlns:a16="http://schemas.microsoft.com/office/drawing/2014/main" val="1085189850"/>
                    </a:ext>
                  </a:extLst>
                </a:gridCol>
                <a:gridCol w="6181204">
                  <a:extLst>
                    <a:ext uri="{9D8B030D-6E8A-4147-A177-3AD203B41FA5}">
                      <a16:colId xmlns:a16="http://schemas.microsoft.com/office/drawing/2014/main" val="227317056"/>
                    </a:ext>
                  </a:extLst>
                </a:gridCol>
              </a:tblGrid>
              <a:tr h="407024"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Objective</a:t>
                      </a:r>
                      <a:endParaRPr lang="nl-NL" sz="2000" dirty="0">
                        <a:latin typeface="Lato" panose="020F0502020204030203" pitchFamily="34" charset="77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Outcomes 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47766"/>
                  </a:ext>
                </a:extLst>
              </a:tr>
              <a:tr h="2354580">
                <a:tc>
                  <a:txBody>
                    <a:bodyPr rtlCol="false"/>
                    <a:lstStyle/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effectLst/>
                          <a:latin typeface="Lato" panose="020F0502020204030203" pitchFamily="34" charset="77"/>
                        </a:rPr>
                        <a:t>Integration of the challenge-based learning approach into university education (104 challenges)</a:t>
                      </a:r>
                      <a:r>
                        <a:rPr lang="en-gb" sz="1800">
                          <a:effectLst/>
                          <a:latin typeface="Lato" panose="020F0502020204030203" pitchFamily="34" charset="77"/>
                        </a:rPr>
                        <a:t> 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rtlCol="false"/>
                    <a:lstStyle/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latin typeface="Lato" panose="020F0502020204030203" pitchFamily="34" charset="77"/>
                        </a:rPr>
                        <a:t>3.1 Defined and functioning teams working on challenges (UIS)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latin typeface="Lato" panose="020F0502020204030203" pitchFamily="34" charset="77"/>
                        </a:rPr>
                        <a:t>3.2 CBL learning schemes (TUHH)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latin typeface="Lato" panose="020F0502020204030203" pitchFamily="34" charset="77"/>
                        </a:rPr>
                        <a:t>3.3 Create Innovation of Education Labs incl pedagogics (TUHH)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latin typeface="Lato" panose="020F0502020204030203" pitchFamily="34" charset="77"/>
                        </a:rPr>
                        <a:t>3.4 CBL master degree (Kaunas)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kern="1200" baseline="0" dirty="0">
                        <a:solidFill>
                          <a:schemeClr val="dk1"/>
                        </a:solidFill>
                        <a:latin typeface="Lato" panose="020F0502020204030203" pitchFamily="34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2418433"/>
                  </a:ext>
                </a:extLst>
              </a:tr>
            </a:tbl>
          </a:graphicData>
        </a:graphic>
      </p:graphicFrame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30400599-6CF4-194E-9ED6-E75895FC6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079894"/>
              </p:ext>
            </p:extLst>
          </p:nvPr>
        </p:nvGraphicFramePr>
        <p:xfrm>
          <a:off x="2888519" y="3759485"/>
          <a:ext cx="7812819" cy="233590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607792">
                  <a:extLst>
                    <a:ext uri="{9D8B030D-6E8A-4147-A177-3AD203B41FA5}">
                      <a16:colId xmlns:a16="http://schemas.microsoft.com/office/drawing/2014/main" val="3337731739"/>
                    </a:ext>
                  </a:extLst>
                </a:gridCol>
                <a:gridCol w="1591219">
                  <a:extLst>
                    <a:ext uri="{9D8B030D-6E8A-4147-A177-3AD203B41FA5}">
                      <a16:colId xmlns:a16="http://schemas.microsoft.com/office/drawing/2014/main" val="1740926058"/>
                    </a:ext>
                  </a:extLst>
                </a:gridCol>
                <a:gridCol w="1660603">
                  <a:extLst>
                    <a:ext uri="{9D8B030D-6E8A-4147-A177-3AD203B41FA5}">
                      <a16:colId xmlns:a16="http://schemas.microsoft.com/office/drawing/2014/main" val="364800391"/>
                    </a:ext>
                  </a:extLst>
                </a:gridCol>
                <a:gridCol w="1953205">
                  <a:extLst>
                    <a:ext uri="{9D8B030D-6E8A-4147-A177-3AD203B41FA5}">
                      <a16:colId xmlns:a16="http://schemas.microsoft.com/office/drawing/2014/main" val="2379527472"/>
                    </a:ext>
                  </a:extLst>
                </a:gridCol>
              </a:tblGrid>
              <a:tr h="423002">
                <a:tc>
                  <a:txBody>
                    <a:bodyPr rtlCol="false"/>
                    <a:lstStyle/>
                    <a:p>
                      <a:pPr rtl="false"/>
                      <a:endParaRPr lang="nl-NL" sz="14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2020</a:t>
                      </a:r>
                      <a:endParaRPr lang="nl-NL" sz="1800" b="1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2021</a:t>
                      </a:r>
                      <a:endParaRPr lang="nl-NL" sz="1800" b="1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2022</a:t>
                      </a:r>
                      <a:endParaRPr lang="nl-NL" sz="1800" b="1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extLst>
                  <a:ext uri="{0D108BD9-81ED-4DB2-BD59-A6C34878D82A}">
                    <a16:rowId xmlns:a16="http://schemas.microsoft.com/office/drawing/2014/main" val="886473985"/>
                  </a:ext>
                </a:extLst>
              </a:tr>
              <a:tr h="423002"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 kern="1200">
                          <a:effectLst/>
                          <a:latin typeface="Lato" panose="020F0502020204030203" pitchFamily="34" charset="77"/>
                        </a:rPr>
                        <a:t>Nano 24-48 h </a:t>
                      </a:r>
                      <a:endParaRPr lang="nl-NL" sz="18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12</a:t>
                      </a:r>
                      <a:endParaRPr lang="nl-NL" sz="18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15</a:t>
                      </a:r>
                      <a:endParaRPr lang="nl-NL" sz="18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20</a:t>
                      </a:r>
                      <a:endParaRPr lang="nl-NL" sz="18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extLst>
                  <a:ext uri="{0D108BD9-81ED-4DB2-BD59-A6C34878D82A}">
                    <a16:rowId xmlns:a16="http://schemas.microsoft.com/office/drawing/2014/main" val="2371640203"/>
                  </a:ext>
                </a:extLst>
              </a:tr>
              <a:tr h="423002"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Mini 1-4 weeks</a:t>
                      </a:r>
                      <a:endParaRPr lang="nl-NL" sz="18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6</a:t>
                      </a:r>
                      <a:endParaRPr lang="nl-NL" sz="18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10</a:t>
                      </a:r>
                      <a:endParaRPr lang="nl-NL" sz="18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20</a:t>
                      </a:r>
                      <a:endParaRPr lang="nl-NL" sz="18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extLst>
                  <a:ext uri="{0D108BD9-81ED-4DB2-BD59-A6C34878D82A}">
                    <a16:rowId xmlns:a16="http://schemas.microsoft.com/office/drawing/2014/main" val="290926900"/>
                  </a:ext>
                </a:extLst>
              </a:tr>
              <a:tr h="533450"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Standard 3-6 months</a:t>
                      </a:r>
                      <a:endParaRPr lang="nl-NL" sz="18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3</a:t>
                      </a:r>
                      <a:endParaRPr lang="nl-NL" sz="18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6</a:t>
                      </a:r>
                      <a:endParaRPr lang="nl-NL" sz="18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10</a:t>
                      </a:r>
                      <a:endParaRPr lang="nl-NL" sz="18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extLst>
                  <a:ext uri="{0D108BD9-81ED-4DB2-BD59-A6C34878D82A}">
                    <a16:rowId xmlns:a16="http://schemas.microsoft.com/office/drawing/2014/main" val="1592842963"/>
                  </a:ext>
                </a:extLst>
              </a:tr>
              <a:tr h="533450"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Strategic 6+_months</a:t>
                      </a:r>
                      <a:endParaRPr lang="nl-NL" sz="18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0</a:t>
                      </a:r>
                      <a:endParaRPr lang="nl-NL" sz="18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1</a:t>
                      </a:r>
                      <a:endParaRPr lang="nl-NL" sz="18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1</a:t>
                      </a:r>
                      <a:endParaRPr lang="nl-NL" sz="18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extLst>
                  <a:ext uri="{0D108BD9-81ED-4DB2-BD59-A6C34878D82A}">
                    <a16:rowId xmlns:a16="http://schemas.microsoft.com/office/drawing/2014/main" val="181086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462002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88ED3-E819-2640-8AEE-88B13EE76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4A98CB-0168-7B4E-9AF4-71397716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3611"/>
            <a:ext cx="11234057" cy="679214"/>
          </a:xfrm>
        </p:spPr>
        <p:txBody>
          <a:bodyPr rtlCol="false">
            <a:noAutofit/>
          </a:bodyPr>
          <a:lstStyle/>
          <a:p>
            <a:pPr rtl="false"/>
            <a:r>
              <a:rPr lang="en-gb">
                <a:sym typeface="Montserrat"/>
              </a:rPr>
              <a:t/>
            </a:r>
            <a:br>
              <a:rPr lang="en-US" dirty="0">
                <a:sym typeface="Montserrat"/>
              </a:rPr>
            </a:br>
            <a:r>
              <a:rPr lang="en-gb">
                <a:sym typeface="Montserrat"/>
              </a:rPr>
              <a:t>WP 4 MICRO CREDENTIALS </a:t>
            </a:r>
            <a:br>
              <a:rPr lang="en-US" dirty="0">
                <a:sym typeface="Montserrat"/>
              </a:rPr>
            </a:br>
            <a:r>
              <a:rPr lang="en-gb">
                <a:sym typeface="Montserrat"/>
              </a:rPr>
              <a:t>TAMPERE UNIVERSITY - HENRI PRIKKALAINEN</a:t>
            </a:r>
            <a:r>
              <a:rPr lang="en-gb">
                <a:solidFill>
                  <a:srgbClr val="6D6F72"/>
                </a:solidFill>
                <a:latin typeface="Montserrat"/>
                <a:ea typeface="Montserrat"/>
                <a:cs typeface="Montserrat"/>
                <a:sym typeface="Calibri"/>
              </a:rPr>
              <a:t/>
            </a:r>
            <a:br>
              <a:rPr lang="nl-NL" dirty="0">
                <a:solidFill>
                  <a:srgbClr val="6D6F72"/>
                </a:solidFill>
                <a:latin typeface="Montserrat"/>
                <a:ea typeface="Montserrat"/>
                <a:cs typeface="Montserrat"/>
                <a:sym typeface="Calibri"/>
              </a:rPr>
            </a:br>
            <a:endParaRPr lang="de-DE" dirty="0"/>
          </a:p>
        </p:txBody>
      </p:sp>
      <p:graphicFrame>
        <p:nvGraphicFramePr>
          <p:cNvPr id="6" name="Tijdelijke aanduiding voor inhoud 10">
            <a:extLst>
              <a:ext uri="{FF2B5EF4-FFF2-40B4-BE49-F238E27FC236}">
                <a16:creationId xmlns:a16="http://schemas.microsoft.com/office/drawing/2014/main" id="{D63F8D5E-8E20-1845-8AD6-1FF58E424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840544"/>
              </p:ext>
            </p:extLst>
          </p:nvPr>
        </p:nvGraphicFramePr>
        <p:xfrm>
          <a:off x="911225" y="1449388"/>
          <a:ext cx="9790113" cy="27616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08909">
                  <a:extLst>
                    <a:ext uri="{9D8B030D-6E8A-4147-A177-3AD203B41FA5}">
                      <a16:colId xmlns:a16="http://schemas.microsoft.com/office/drawing/2014/main" val="1085189850"/>
                    </a:ext>
                  </a:extLst>
                </a:gridCol>
                <a:gridCol w="6181204">
                  <a:extLst>
                    <a:ext uri="{9D8B030D-6E8A-4147-A177-3AD203B41FA5}">
                      <a16:colId xmlns:a16="http://schemas.microsoft.com/office/drawing/2014/main" val="227317056"/>
                    </a:ext>
                  </a:extLst>
                </a:gridCol>
              </a:tblGrid>
              <a:tr h="407024"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Objective</a:t>
                      </a:r>
                      <a:endParaRPr lang="nl-NL" sz="2000" dirty="0">
                        <a:latin typeface="Lato" panose="020F0502020204030203" pitchFamily="34" charset="77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Outcomes</a:t>
                      </a:r>
                      <a:r>
                        <a:rPr lang="en-gb" sz="1800">
                          <a:latin typeface="Lato" panose="020F0502020204030203" pitchFamily="34" charset="77"/>
                        </a:rPr>
                        <a:t> 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47766"/>
                  </a:ext>
                </a:extLst>
              </a:tr>
              <a:tr h="2354580">
                <a:tc>
                  <a:txBody>
                    <a:bodyPr rtlCol="false"/>
                    <a:lstStyle/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 and recognition of CBL units within alliance</a:t>
                      </a:r>
                      <a:endParaRPr lang="en-US" sz="18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dirty="0">
                        <a:effectLst/>
                        <a:latin typeface="Lato" panose="020F0502020204030203" pitchFamily="34" charset="77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rtlCol="false"/>
                    <a:lstStyle/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4.1. </a:t>
                      </a: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Creation of (new) learning offerings as micro-credentials (16 per year, 2 MOOCS) (TUNI)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 </a:t>
                      </a: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Framework micro-credentials &amp;</a:t>
                      </a:r>
                      <a:r>
                        <a:rPr lang="en-gb" sz="1800" b="0" u="non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competence p</a:t>
                      </a: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assport (TUNI)</a:t>
                      </a:r>
                      <a:endParaRPr lang="en-GB" sz="18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 Recognition of CBL in existing education (DCU)</a:t>
                      </a:r>
                      <a:endParaRPr lang="nl-NL" sz="20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kern="1200" baseline="0" dirty="0">
                        <a:solidFill>
                          <a:schemeClr val="dk1"/>
                        </a:solidFill>
                        <a:latin typeface="Lato" panose="020F0502020204030203" pitchFamily="34" charset="77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2418433"/>
                  </a:ext>
                </a:extLst>
              </a:tr>
            </a:tbl>
          </a:graphicData>
        </a:graphic>
      </p:graphicFrame>
      <p:graphicFrame>
        <p:nvGraphicFramePr>
          <p:cNvPr id="7" name="Tabel 3">
            <a:extLst>
              <a:ext uri="{FF2B5EF4-FFF2-40B4-BE49-F238E27FC236}">
                <a16:creationId xmlns:a16="http://schemas.microsoft.com/office/drawing/2014/main" id="{92896F79-FA4A-B943-B80D-3DF6F24F5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602313"/>
              </p:ext>
            </p:extLst>
          </p:nvPr>
        </p:nvGraphicFramePr>
        <p:xfrm>
          <a:off x="6502327" y="3647633"/>
          <a:ext cx="4199011" cy="180245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607792">
                  <a:extLst>
                    <a:ext uri="{9D8B030D-6E8A-4147-A177-3AD203B41FA5}">
                      <a16:colId xmlns:a16="http://schemas.microsoft.com/office/drawing/2014/main" val="3337731739"/>
                    </a:ext>
                  </a:extLst>
                </a:gridCol>
                <a:gridCol w="1591219">
                  <a:extLst>
                    <a:ext uri="{9D8B030D-6E8A-4147-A177-3AD203B41FA5}">
                      <a16:colId xmlns:a16="http://schemas.microsoft.com/office/drawing/2014/main" val="1740926058"/>
                    </a:ext>
                  </a:extLst>
                </a:gridCol>
              </a:tblGrid>
              <a:tr h="423002">
                <a:tc>
                  <a:txBody>
                    <a:bodyPr rtlCol="false"/>
                    <a:lstStyle/>
                    <a:p>
                      <a:pPr rtl="false"/>
                      <a:endParaRPr lang="nl-NL" sz="1400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latin typeface="Lato" panose="020F0502020204030203" pitchFamily="34" charset="77"/>
                        </a:rPr>
                        <a:t>2022</a:t>
                      </a:r>
                      <a:endParaRPr lang="nl-NL" sz="1800" b="1" dirty="0">
                        <a:solidFill>
                          <a:schemeClr val="tx1"/>
                        </a:solidFill>
                        <a:latin typeface="Lato" panose="020F0502020204030203" pitchFamily="34" charset="77"/>
                      </a:endParaRPr>
                    </a:p>
                  </a:txBody>
                  <a:tcPr marL="106600" marR="106600" marT="53300" marB="53300"/>
                </a:tc>
                <a:extLst>
                  <a:ext uri="{0D108BD9-81ED-4DB2-BD59-A6C34878D82A}">
                    <a16:rowId xmlns:a16="http://schemas.microsoft.com/office/drawing/2014/main" val="886473985"/>
                  </a:ext>
                </a:extLst>
              </a:tr>
              <a:tr h="423002">
                <a:tc>
                  <a:txBody>
                    <a:bodyPr rtlCol="false"/>
                    <a:lstStyle/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>
                          <a:effectLst/>
                        </a:rPr>
                        <a:t>Micro credentials SDG 11 </a:t>
                      </a:r>
                      <a:endParaRPr lang="nl-NL" sz="1800" dirty="0"/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48</a:t>
                      </a:r>
                    </a:p>
                  </a:txBody>
                  <a:tcPr marL="106600" marR="106600" marT="53300" marB="53300"/>
                </a:tc>
                <a:extLst>
                  <a:ext uri="{0D108BD9-81ED-4DB2-BD59-A6C34878D82A}">
                    <a16:rowId xmlns:a16="http://schemas.microsoft.com/office/drawing/2014/main" val="2371640203"/>
                  </a:ext>
                </a:extLst>
              </a:tr>
              <a:tr h="423002"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/>
                        <a:t>Language credentials</a:t>
                      </a:r>
                      <a:endParaRPr lang="nl-NL" sz="1800" dirty="0"/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12</a:t>
                      </a:r>
                    </a:p>
                  </a:txBody>
                  <a:tcPr marL="106600" marR="106600" marT="53300" marB="53300"/>
                </a:tc>
                <a:extLst>
                  <a:ext uri="{0D108BD9-81ED-4DB2-BD59-A6C34878D82A}">
                    <a16:rowId xmlns:a16="http://schemas.microsoft.com/office/drawing/2014/main" val="290926900"/>
                  </a:ext>
                </a:extLst>
              </a:tr>
              <a:tr h="533450"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/>
                        <a:t>MOOCS on CBL pedagogy</a:t>
                      </a:r>
                      <a:endParaRPr lang="nl-NL" sz="1800" dirty="0"/>
                    </a:p>
                  </a:txBody>
                  <a:tcPr marL="106600" marR="106600" marT="53300" marB="53300"/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>
                          <a:solidFill>
                            <a:schemeClr val="tx1"/>
                          </a:solidFill>
                          <a:latin typeface="Lato" panose="020F0502020204030203" pitchFamily="34" charset="77"/>
                        </a:rPr>
                        <a:t>2</a:t>
                      </a:r>
                    </a:p>
                  </a:txBody>
                  <a:tcPr marL="106600" marR="106600" marT="53300" marB="53300"/>
                </a:tc>
                <a:extLst>
                  <a:ext uri="{0D108BD9-81ED-4DB2-BD59-A6C34878D82A}">
                    <a16:rowId xmlns:a16="http://schemas.microsoft.com/office/drawing/2014/main" val="1592842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231699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408A-473E-7843-BC56-C788CF9C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n-gb"/>
              <a:t>Member universities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A20D0-994D-C042-A312-9D92E0F93F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DFE0738-C752-FA41-BB64-8FC49A231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6" y="1447005"/>
            <a:ext cx="1296193" cy="12961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75D251D-D210-F046-B9C1-5AE5FF2169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39327" y="1447005"/>
            <a:ext cx="1296193" cy="12961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21BE994-A0E9-554F-84E2-1B205CB48A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967428" y="1447005"/>
            <a:ext cx="1296193" cy="129619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6489691-E8D9-BA44-BF8B-C96BF76D29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95529" y="1447005"/>
            <a:ext cx="1296193" cy="12961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3343C4-42D2-EB42-86D7-D3CAC871FA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23630" y="1447005"/>
            <a:ext cx="1296193" cy="12961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50F242C-64C5-2A48-A126-6D9BE7DA69A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551731" y="1447005"/>
            <a:ext cx="1296193" cy="129619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49E7C54-30E2-824F-8F55-0E14751CF22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079832" y="1447005"/>
            <a:ext cx="1296193" cy="129619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7BC5255-61F4-BB4C-8E24-C9F5E2DB60E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11226" y="3847305"/>
            <a:ext cx="1296193" cy="129619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C2646EB-A413-784A-9CE6-C0656FEF846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2439327" y="3847305"/>
            <a:ext cx="1296193" cy="129619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26D6549-D2B3-5043-99EA-B7100C6E9AD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3967428" y="3847305"/>
            <a:ext cx="1296193" cy="129619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ED89B9C-C60F-F648-9772-78872559538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495529" y="3847305"/>
            <a:ext cx="1296193" cy="129619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33354D5-BC9B-8644-990D-5549D6368FB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7023630" y="3847305"/>
            <a:ext cx="1296193" cy="129619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523600A-59F3-FE4A-ADAD-709941B06A5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551731" y="3847305"/>
            <a:ext cx="1296193" cy="129619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6997564-4192-A24D-890C-B2BDED5B3961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0079832" y="3847305"/>
            <a:ext cx="1296193" cy="1296193"/>
          </a:xfrm>
          <a:prstGeom prst="rect">
            <a:avLst/>
          </a:prstGeom>
        </p:spPr>
      </p:pic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D553D6AE-6230-CB4E-9304-12A9B89FC495}"/>
              </a:ext>
            </a:extLst>
          </p:cNvPr>
          <p:cNvSpPr txBox="1">
            <a:spLocks/>
          </p:cNvSpPr>
          <p:nvPr/>
        </p:nvSpPr>
        <p:spPr>
          <a:xfrm>
            <a:off x="911226" y="2828924"/>
            <a:ext cx="1296193" cy="700089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itchFamily="2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false">
              <a:buFont typeface="Symbol" pitchFamily="2" charset="2"/>
              <a:buNone/>
            </a:pPr>
            <a:r>
              <a:rPr lang="en-gb" sz="1200">
                <a:latin typeface="Lato" panose="020F0502020204030203" pitchFamily="34" charset="77"/>
                <a:cs typeface="Latha" panose="020B0604020202020204" pitchFamily="34" charset="0"/>
              </a:rPr>
              <a:t>Aalborg University</a:t>
            </a:r>
            <a:endParaRPr lang="de-DE" sz="1200" dirty="0">
              <a:latin typeface="Lato" panose="020F0502020204030203" pitchFamily="34" charset="77"/>
              <a:cs typeface="Latha" panose="020B0604020202020204" pitchFamily="34" charset="0"/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1775337-AA3D-AC49-A8D4-54DB2F6B6E0D}"/>
              </a:ext>
            </a:extLst>
          </p:cNvPr>
          <p:cNvSpPr txBox="1">
            <a:spLocks/>
          </p:cNvSpPr>
          <p:nvPr/>
        </p:nvSpPr>
        <p:spPr>
          <a:xfrm>
            <a:off x="2439988" y="2828924"/>
            <a:ext cx="1296193" cy="700089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itchFamily="2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false">
              <a:buFont typeface="Symbol" pitchFamily="2" charset="2"/>
              <a:buNone/>
            </a:pPr>
            <a:r>
              <a:rPr lang="en-gb" sz="1200">
                <a:latin typeface="Lato" panose="020F0502020204030203" pitchFamily="34" charset="77"/>
                <a:cs typeface="Latha" panose="020B0604020202020204" pitchFamily="34" charset="0"/>
              </a:rPr>
              <a:t>University of Aveiro</a:t>
            </a:r>
            <a:endParaRPr lang="de-DE" sz="1200" dirty="0">
              <a:latin typeface="Lato" panose="020F0502020204030203" pitchFamily="34" charset="77"/>
              <a:cs typeface="Latha" panose="020B0604020202020204" pitchFamily="34" charset="0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81C90BB8-C1FD-F841-A497-483F3DE4CE0E}"/>
              </a:ext>
            </a:extLst>
          </p:cNvPr>
          <p:cNvSpPr txBox="1">
            <a:spLocks/>
          </p:cNvSpPr>
          <p:nvPr/>
        </p:nvSpPr>
        <p:spPr>
          <a:xfrm>
            <a:off x="3954463" y="2828924"/>
            <a:ext cx="1296193" cy="700089"/>
          </a:xfrm>
          <a:prstGeom prst="rect">
            <a:avLst/>
          </a:prstGeom>
        </p:spPr>
        <p:txBody>
          <a:bodyPr vert="horz" lIns="91440" tIns="45720" rIns="91440" bIns="45720" rtlCol="fals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itchFamily="2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false">
              <a:buFont typeface="Symbol" pitchFamily="2" charset="2"/>
              <a:buNone/>
            </a:pPr>
            <a:r>
              <a:rPr lang="en-gb" sz="1200">
                <a:latin typeface="Lato" panose="020F0502020204030203" pitchFamily="34" charset="77"/>
                <a:cs typeface="Latha" panose="020B0604020202020204" pitchFamily="34" charset="0"/>
              </a:rPr>
              <a:t>Universitat Auònoma de Barcelona</a:t>
            </a:r>
            <a:endParaRPr lang="de-DE" sz="1200" dirty="0">
              <a:latin typeface="Lato" panose="020F0502020204030203" pitchFamily="34" charset="77"/>
              <a:cs typeface="Latha" panose="020B0604020202020204" pitchFamily="34" charset="0"/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76B306B0-D055-7E46-B65C-9F5F3DA0ABFF}"/>
              </a:ext>
            </a:extLst>
          </p:cNvPr>
          <p:cNvSpPr txBox="1">
            <a:spLocks/>
          </p:cNvSpPr>
          <p:nvPr/>
        </p:nvSpPr>
        <p:spPr>
          <a:xfrm>
            <a:off x="5483226" y="2828924"/>
            <a:ext cx="1296193" cy="700089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itchFamily="2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false">
              <a:buFont typeface="Symbol" pitchFamily="2" charset="2"/>
              <a:buNone/>
            </a:pPr>
            <a:r>
              <a:rPr lang="en-gb" sz="1200">
                <a:latin typeface="Lato" panose="020F0502020204030203" pitchFamily="34" charset="77"/>
                <a:cs typeface="Latha" panose="020B0604020202020204" pitchFamily="34" charset="0"/>
              </a:rPr>
              <a:t>Dublin City University</a:t>
            </a:r>
            <a:endParaRPr lang="de-DE" sz="1200" dirty="0">
              <a:latin typeface="Lato" panose="020F0502020204030203" pitchFamily="34" charset="77"/>
              <a:cs typeface="Latha" panose="020B0604020202020204" pitchFamily="34" charset="0"/>
            </a:endParaRP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6AF7DDDF-93A9-6B4F-B114-4303DE30248D}"/>
              </a:ext>
            </a:extLst>
          </p:cNvPr>
          <p:cNvSpPr txBox="1">
            <a:spLocks/>
          </p:cNvSpPr>
          <p:nvPr/>
        </p:nvSpPr>
        <p:spPr>
          <a:xfrm>
            <a:off x="6997701" y="2828924"/>
            <a:ext cx="1296193" cy="700089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itchFamily="2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false">
              <a:buFont typeface="Symbol" pitchFamily="2" charset="2"/>
              <a:buNone/>
            </a:pPr>
            <a:r>
              <a:rPr lang="en-gb" sz="1200">
                <a:latin typeface="Lato" panose="020F0502020204030203" pitchFamily="34" charset="77"/>
                <a:cs typeface="Latha" panose="020B0604020202020204" pitchFamily="34" charset="0"/>
              </a:rPr>
              <a:t>Hamburg University of Technology</a:t>
            </a:r>
            <a:endParaRPr lang="de-DE" sz="1200" dirty="0">
              <a:latin typeface="Lato" panose="020F0502020204030203" pitchFamily="34" charset="77"/>
              <a:cs typeface="Latha" panose="020B0604020202020204" pitchFamily="34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974BBF8A-B844-6E41-8A32-0EBC4A24DD90}"/>
              </a:ext>
            </a:extLst>
          </p:cNvPr>
          <p:cNvSpPr txBox="1">
            <a:spLocks/>
          </p:cNvSpPr>
          <p:nvPr/>
        </p:nvSpPr>
        <p:spPr>
          <a:xfrm>
            <a:off x="8428302" y="2828924"/>
            <a:ext cx="1543050" cy="700089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itchFamily="2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false">
              <a:buNone/>
            </a:pPr>
            <a:r>
              <a:rPr lang="en-gb" sz="1200">
                <a:latin typeface="Lato" panose="020F0502020204030203" pitchFamily="34" charset="77"/>
                <a:cs typeface="Latha" panose="020B0604020202020204" pitchFamily="34" charset="0"/>
              </a:rPr>
              <a:t>Institut National des Sciences Appliquées</a:t>
            </a:r>
            <a:endParaRPr lang="de-DE" sz="1200" dirty="0">
              <a:latin typeface="Lato" panose="020F0502020204030203" pitchFamily="34" charset="77"/>
              <a:cs typeface="Latha" panose="020B0604020202020204" pitchFamily="34" charset="0"/>
            </a:endParaRP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8C6F22AD-715C-364A-B7D6-FBB69FB4693D}"/>
              </a:ext>
            </a:extLst>
          </p:cNvPr>
          <p:cNvSpPr txBox="1">
            <a:spLocks/>
          </p:cNvSpPr>
          <p:nvPr/>
        </p:nvSpPr>
        <p:spPr>
          <a:xfrm>
            <a:off x="10069515" y="2828924"/>
            <a:ext cx="1296193" cy="700089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itchFamily="2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false">
              <a:buFont typeface="Symbol" pitchFamily="2" charset="2"/>
              <a:buNone/>
            </a:pPr>
            <a:r>
              <a:rPr lang="en-gb" sz="1200">
                <a:latin typeface="Lato" panose="020F0502020204030203" pitchFamily="34" charset="77"/>
                <a:cs typeface="Latha" panose="020B0604020202020204" pitchFamily="34" charset="0"/>
              </a:rPr>
              <a:t>Kaunas University of Technology</a:t>
            </a:r>
            <a:endParaRPr lang="de-DE" sz="1200" dirty="0">
              <a:latin typeface="Lato" panose="020F0502020204030203" pitchFamily="34" charset="77"/>
              <a:cs typeface="Latha" panose="020B0604020202020204" pitchFamily="34" charset="0"/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8B6CD618-A87C-9247-AF1B-09EA589798B8}"/>
              </a:ext>
            </a:extLst>
          </p:cNvPr>
          <p:cNvSpPr txBox="1">
            <a:spLocks/>
          </p:cNvSpPr>
          <p:nvPr/>
        </p:nvSpPr>
        <p:spPr>
          <a:xfrm>
            <a:off x="10069515" y="5300662"/>
            <a:ext cx="1296193" cy="700089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itchFamily="2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false">
              <a:buFont typeface="Symbol" pitchFamily="2" charset="2"/>
              <a:buNone/>
            </a:pPr>
            <a:r>
              <a:rPr lang="en-gb" sz="1200">
                <a:latin typeface="Lato" panose="020F0502020204030203" pitchFamily="34" charset="77"/>
                <a:cs typeface="Latha" panose="020B0604020202020204" pitchFamily="34" charset="0"/>
              </a:rPr>
              <a:t>University of Twente</a:t>
            </a:r>
            <a:endParaRPr lang="de-DE" sz="1200" dirty="0">
              <a:latin typeface="Lato" panose="020F0502020204030203" pitchFamily="34" charset="77"/>
              <a:cs typeface="Latha" panose="020B0604020202020204" pitchFamily="34" charset="0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65BC4AD8-F597-3147-A3FB-AF59963868FC}"/>
              </a:ext>
            </a:extLst>
          </p:cNvPr>
          <p:cNvSpPr txBox="1">
            <a:spLocks/>
          </p:cNvSpPr>
          <p:nvPr/>
        </p:nvSpPr>
        <p:spPr>
          <a:xfrm>
            <a:off x="8555040" y="5300662"/>
            <a:ext cx="1296193" cy="700089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itchFamily="2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false">
              <a:buFont typeface="Symbol" pitchFamily="2" charset="2"/>
              <a:buNone/>
            </a:pPr>
            <a:r>
              <a:rPr lang="en-gb" sz="1200">
                <a:latin typeface="Lato" panose="020F0502020204030203" pitchFamily="34" charset="77"/>
                <a:cs typeface="Latha" panose="020B0604020202020204" pitchFamily="34" charset="0"/>
              </a:rPr>
              <a:t>University of Trento</a:t>
            </a:r>
            <a:endParaRPr lang="de-DE" sz="1200" dirty="0">
              <a:latin typeface="Lato" panose="020F0502020204030203" pitchFamily="34" charset="77"/>
              <a:cs typeface="Latha" panose="020B0604020202020204" pitchFamily="34" charset="0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5615A52D-BCDE-5A44-91E9-0ED4E6FB8A2C}"/>
              </a:ext>
            </a:extLst>
          </p:cNvPr>
          <p:cNvSpPr txBox="1">
            <a:spLocks/>
          </p:cNvSpPr>
          <p:nvPr/>
        </p:nvSpPr>
        <p:spPr>
          <a:xfrm>
            <a:off x="7011990" y="5300662"/>
            <a:ext cx="1296193" cy="700089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itchFamily="2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false">
              <a:buFont typeface="Symbol" pitchFamily="2" charset="2"/>
              <a:buNone/>
            </a:pPr>
            <a:r>
              <a:rPr lang="en-gb" sz="1200">
                <a:latin typeface="Lato" panose="020F0502020204030203" pitchFamily="34" charset="77"/>
                <a:cs typeface="Latha" panose="020B0604020202020204" pitchFamily="34" charset="0"/>
              </a:rPr>
              <a:t>Tampere University</a:t>
            </a:r>
            <a:endParaRPr lang="de-DE" sz="1200" dirty="0">
              <a:latin typeface="Lato" panose="020F0502020204030203" pitchFamily="34" charset="77"/>
              <a:cs typeface="Latha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2DCA860-66C4-A34B-B344-C5722153AB89}"/>
              </a:ext>
            </a:extLst>
          </p:cNvPr>
          <p:cNvSpPr txBox="1">
            <a:spLocks/>
          </p:cNvSpPr>
          <p:nvPr/>
        </p:nvSpPr>
        <p:spPr>
          <a:xfrm>
            <a:off x="5468940" y="5300662"/>
            <a:ext cx="1296193" cy="700089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itchFamily="2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false">
              <a:buFont typeface="Symbol" pitchFamily="2" charset="2"/>
              <a:buNone/>
            </a:pPr>
            <a:r>
              <a:rPr lang="en-gb" sz="1200">
                <a:latin typeface="Lato" panose="020F0502020204030203" pitchFamily="34" charset="77"/>
                <a:cs typeface="Latha" panose="020B0604020202020204" pitchFamily="34" charset="0"/>
              </a:rPr>
              <a:t>University of Stavanger</a:t>
            </a:r>
            <a:endParaRPr lang="de-DE" sz="1200" dirty="0">
              <a:latin typeface="Lato" panose="020F0502020204030203" pitchFamily="34" charset="77"/>
              <a:cs typeface="Latha" panose="020B0604020202020204" pitchFamily="34" charset="0"/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47D59F93-6757-0E42-90F9-1C14A6E320F4}"/>
              </a:ext>
            </a:extLst>
          </p:cNvPr>
          <p:cNvSpPr txBox="1">
            <a:spLocks/>
          </p:cNvSpPr>
          <p:nvPr/>
        </p:nvSpPr>
        <p:spPr>
          <a:xfrm>
            <a:off x="3940177" y="5300662"/>
            <a:ext cx="1296193" cy="700089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itchFamily="2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false">
              <a:buFont typeface="Symbol" pitchFamily="2" charset="2"/>
              <a:buNone/>
            </a:pPr>
            <a:r>
              <a:rPr lang="en-gb" sz="1200">
                <a:latin typeface="Lato" panose="020F0502020204030203" pitchFamily="34" charset="77"/>
                <a:cs typeface="Latha" panose="020B0604020202020204" pitchFamily="34" charset="0"/>
              </a:rPr>
              <a:t>University of Nottingham</a:t>
            </a:r>
            <a:endParaRPr lang="de-DE" sz="1200" dirty="0">
              <a:latin typeface="Lato" panose="020F0502020204030203" pitchFamily="34" charset="77"/>
              <a:cs typeface="Latha" panose="020B0604020202020204" pitchFamily="34" charset="0"/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6EE2BFEA-6F42-174E-9536-666DA2B8E13A}"/>
              </a:ext>
            </a:extLst>
          </p:cNvPr>
          <p:cNvSpPr txBox="1">
            <a:spLocks/>
          </p:cNvSpPr>
          <p:nvPr/>
        </p:nvSpPr>
        <p:spPr>
          <a:xfrm>
            <a:off x="2425702" y="5300662"/>
            <a:ext cx="1296193" cy="700089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itchFamily="2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false">
              <a:buFont typeface="Symbol" pitchFamily="2" charset="2"/>
              <a:buNone/>
            </a:pPr>
            <a:r>
              <a:rPr lang="en-gb" sz="1200">
                <a:latin typeface="Lato" panose="020F0502020204030203" pitchFamily="34" charset="77"/>
                <a:cs typeface="Latha" panose="020B0604020202020204" pitchFamily="34" charset="0"/>
              </a:rPr>
              <a:t>Tecnológico de Monterrey</a:t>
            </a:r>
            <a:endParaRPr lang="de-DE" sz="1200" dirty="0">
              <a:latin typeface="Lato" panose="020F0502020204030203" pitchFamily="34" charset="77"/>
              <a:cs typeface="Latha" panose="020B0604020202020204" pitchFamily="34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EE1C9186-0C79-D046-AD40-32804E2FF298}"/>
              </a:ext>
            </a:extLst>
          </p:cNvPr>
          <p:cNvSpPr txBox="1">
            <a:spLocks/>
          </p:cNvSpPr>
          <p:nvPr/>
        </p:nvSpPr>
        <p:spPr>
          <a:xfrm>
            <a:off x="925514" y="5300662"/>
            <a:ext cx="1296193" cy="700089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itchFamily="2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false">
              <a:buFont typeface="Symbol" pitchFamily="2" charset="2"/>
              <a:buNone/>
            </a:pPr>
            <a:r>
              <a:rPr lang="en-gb" sz="1200">
                <a:latin typeface="Lato" panose="020F0502020204030203" pitchFamily="34" charset="77"/>
                <a:cs typeface="Latha" panose="020B0604020202020204" pitchFamily="34" charset="0"/>
              </a:rPr>
              <a:t>Linköping University</a:t>
            </a:r>
            <a:endParaRPr lang="de-DE" sz="1200" dirty="0">
              <a:latin typeface="Lato" panose="020F0502020204030203" pitchFamily="34" charset="77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23746"/>
      </p:ext>
    </p:extLst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88ED3-E819-2640-8AEE-88B13EE76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4A98CB-0168-7B4E-9AF4-71397716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5642"/>
            <a:ext cx="10515600" cy="656425"/>
          </a:xfrm>
        </p:spPr>
        <p:txBody>
          <a:bodyPr rtlCol="false">
            <a:normAutofit fontScale="90000"/>
          </a:bodyPr>
          <a:lstStyle/>
          <a:p>
            <a:pPr rtl="false"/>
            <a:r>
              <a:rPr lang="en-gb">
                <a:sym typeface="Montserrat"/>
              </a:rPr>
              <a:t>WP 5 CB INNOVATION </a:t>
            </a:r>
            <a:br>
              <a:rPr lang="en-US" dirty="0">
                <a:sym typeface="Montserrat"/>
              </a:rPr>
            </a:br>
            <a:r>
              <a:rPr lang="en-gb">
                <a:sym typeface="Montserrat"/>
              </a:rPr>
              <a:t>LINKÖPING UNIVERSITY - JAN AXELSSON</a:t>
            </a:r>
            <a:endParaRPr lang="de-DE" dirty="0"/>
          </a:p>
        </p:txBody>
      </p:sp>
      <p:graphicFrame>
        <p:nvGraphicFramePr>
          <p:cNvPr id="6" name="Tijdelijke aanduiding voor inhoud 10">
            <a:extLst>
              <a:ext uri="{FF2B5EF4-FFF2-40B4-BE49-F238E27FC236}">
                <a16:creationId xmlns:a16="http://schemas.microsoft.com/office/drawing/2014/main" id="{D63F8D5E-8E20-1845-8AD6-1FF58E424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452181"/>
              </p:ext>
            </p:extLst>
          </p:nvPr>
        </p:nvGraphicFramePr>
        <p:xfrm>
          <a:off x="911225" y="1449388"/>
          <a:ext cx="9790113" cy="27616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08909">
                  <a:extLst>
                    <a:ext uri="{9D8B030D-6E8A-4147-A177-3AD203B41FA5}">
                      <a16:colId xmlns:a16="http://schemas.microsoft.com/office/drawing/2014/main" val="1085189850"/>
                    </a:ext>
                  </a:extLst>
                </a:gridCol>
                <a:gridCol w="6181204">
                  <a:extLst>
                    <a:ext uri="{9D8B030D-6E8A-4147-A177-3AD203B41FA5}">
                      <a16:colId xmlns:a16="http://schemas.microsoft.com/office/drawing/2014/main" val="227317056"/>
                    </a:ext>
                  </a:extLst>
                </a:gridCol>
              </a:tblGrid>
              <a:tr h="407024"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Objective</a:t>
                      </a:r>
                      <a:endParaRPr lang="nl-NL" sz="2000" dirty="0">
                        <a:latin typeface="Lato" panose="020F0502020204030203" pitchFamily="34" charset="77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Outcomes</a:t>
                      </a:r>
                      <a:r>
                        <a:rPr lang="en-gb" sz="1800">
                          <a:latin typeface="Lato" panose="020F0502020204030203" pitchFamily="34" charset="77"/>
                        </a:rPr>
                        <a:t> 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47766"/>
                  </a:ext>
                </a:extLst>
              </a:tr>
              <a:tr h="2354580">
                <a:tc>
                  <a:txBody>
                    <a:bodyPr rtlCol="false"/>
                    <a:lstStyle/>
                    <a:p>
                      <a:pPr marL="0" indent="0" rtl="false">
                        <a:buFontTx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CB innovation eco system, engaging key stakeholders </a:t>
                      </a:r>
                      <a:endParaRPr lang="en-US" sz="1400" baseline="0" dirty="0"/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dirty="0">
                        <a:effectLst/>
                        <a:latin typeface="Lato" panose="020F0502020204030203" pitchFamily="34" charset="77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rtlCol="false"/>
                    <a:lstStyle/>
                    <a:p>
                      <a:pPr marL="0" lvl="0" indent="0" rtl="false">
                        <a:buFont typeface="+mj-lt"/>
                        <a:buNone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 Establishment of 3 challenge hubs &amp; partnership arena’s in Linkoping, Hamburg and Barcelona</a:t>
                      </a:r>
                    </a:p>
                    <a:p>
                      <a:pPr marL="0" lvl="0" indent="0" rtl="false">
                        <a:buFont typeface="+mj-lt"/>
                        <a:buNone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 Challenge creation methodology</a:t>
                      </a:r>
                      <a:endParaRPr lang="fr-BE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 Building ICT platform</a:t>
                      </a:r>
                      <a:endParaRPr lang="fr-BE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 Valorisation methodology</a:t>
                      </a:r>
                      <a:endParaRPr lang="nl-NL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241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094674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88ED3-E819-2640-8AEE-88B13EE76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4A98CB-0168-7B4E-9AF4-71397716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431"/>
            <a:ext cx="10515600" cy="667636"/>
          </a:xfrm>
        </p:spPr>
        <p:txBody>
          <a:bodyPr rtlCol="false">
            <a:normAutofit fontScale="90000"/>
          </a:bodyPr>
          <a:lstStyle/>
          <a:p>
            <a:pPr rtl="false"/>
            <a:r>
              <a:rPr lang="en-gb">
                <a:sym typeface="Montserrat"/>
              </a:rPr>
              <a:t>WP 6  MOBILITY </a:t>
            </a:r>
            <a:br>
              <a:rPr lang="en-US" dirty="0">
                <a:sym typeface="Montserrat"/>
              </a:rPr>
            </a:br>
            <a:r>
              <a:rPr lang="en-gb">
                <a:sym typeface="Montserrat"/>
              </a:rPr>
              <a:t>UNIVERSITY OF AVEIRO - ARTHUR SILVA</a:t>
            </a:r>
            <a:endParaRPr lang="de-DE" dirty="0"/>
          </a:p>
        </p:txBody>
      </p:sp>
      <p:graphicFrame>
        <p:nvGraphicFramePr>
          <p:cNvPr id="6" name="Tijdelijke aanduiding voor inhoud 10">
            <a:extLst>
              <a:ext uri="{FF2B5EF4-FFF2-40B4-BE49-F238E27FC236}">
                <a16:creationId xmlns:a16="http://schemas.microsoft.com/office/drawing/2014/main" id="{D63F8D5E-8E20-1845-8AD6-1FF58E424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789712"/>
              </p:ext>
            </p:extLst>
          </p:nvPr>
        </p:nvGraphicFramePr>
        <p:xfrm>
          <a:off x="911225" y="1449388"/>
          <a:ext cx="9790113" cy="389261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08909">
                  <a:extLst>
                    <a:ext uri="{9D8B030D-6E8A-4147-A177-3AD203B41FA5}">
                      <a16:colId xmlns:a16="http://schemas.microsoft.com/office/drawing/2014/main" val="1085189850"/>
                    </a:ext>
                  </a:extLst>
                </a:gridCol>
                <a:gridCol w="6181204">
                  <a:extLst>
                    <a:ext uri="{9D8B030D-6E8A-4147-A177-3AD203B41FA5}">
                      <a16:colId xmlns:a16="http://schemas.microsoft.com/office/drawing/2014/main" val="227317056"/>
                    </a:ext>
                  </a:extLst>
                </a:gridCol>
              </a:tblGrid>
              <a:tr h="400927"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Objective</a:t>
                      </a:r>
                      <a:endParaRPr lang="nl-NL" sz="2000" dirty="0">
                        <a:latin typeface="Lato" panose="020F0502020204030203" pitchFamily="34" charset="77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Outcomes</a:t>
                      </a:r>
                      <a:r>
                        <a:rPr lang="en-gb" sz="1800">
                          <a:latin typeface="Lato" panose="020F0502020204030203" pitchFamily="34" charset="77"/>
                        </a:rPr>
                        <a:t> 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47766"/>
                  </a:ext>
                </a:extLst>
              </a:tr>
              <a:tr h="3491691">
                <a:tc>
                  <a:txBody>
                    <a:bodyPr rtlCol="false"/>
                    <a:lstStyle/>
                    <a:p>
                      <a:pPr marL="0" indent="0" rtl="false">
                        <a:buFontTx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ECIU University will foster and intensify mobility of students, teaching staff, other staff and researchers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dirty="0">
                        <a:effectLst/>
                        <a:latin typeface="Lato" panose="020F0502020204030203" pitchFamily="34" charset="77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 Increased Mobility by structuring and supporting:</a:t>
                      </a:r>
                    </a:p>
                    <a:p>
                      <a:pPr marL="342900" indent="-342900" rtl="false">
                        <a:buFont typeface="Symbol" pitchFamily="2" charset="2"/>
                        <a:buChar char="-"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Mobility </a:t>
                      </a:r>
                      <a:r>
                        <a:rPr lang="en-gb" sz="180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</a:t>
                      </a: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Challenges </a:t>
                      </a:r>
                    </a:p>
                    <a:p>
                      <a:pPr marL="342900" indent="-342900" rtl="false">
                        <a:buFont typeface="Symbol" pitchFamily="2" charset="2"/>
                        <a:buChar char="-"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Mobility </a:t>
                      </a:r>
                      <a:r>
                        <a:rPr lang="en-gb" sz="180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</a:t>
                      </a: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Microcredentials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rtl="false">
                        <a:buFont typeface="Symbol" pitchFamily="2" charset="2"/>
                        <a:buChar char="-"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Mobility </a:t>
                      </a:r>
                      <a:r>
                        <a:rPr lang="en-gb" sz="180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</a:t>
                      </a:r>
                      <a:r>
                        <a:rPr lang="en-gb" sz="180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mobility windows</a:t>
                      </a:r>
                    </a:p>
                    <a:p>
                      <a:pPr marL="342900" lvl="0" indent="-342900" rtl="false">
                        <a:buFont typeface="Symbol" pitchFamily="2" charset="2"/>
                        <a:buChar char="-"/>
                      </a:pPr>
                      <a:r>
                        <a:rPr lang="en-gb" sz="1800">
                          <a:effectLst/>
                        </a:rPr>
                        <a:t>Individual mobility:</a:t>
                      </a:r>
                    </a:p>
                    <a:p>
                      <a:pPr marL="800100" lvl="1" indent="-342900" rtl="false">
                        <a:buFont typeface="Symbol" pitchFamily="2" charset="2"/>
                        <a:buChar char="-"/>
                      </a:pPr>
                      <a:r>
                        <a:rPr lang="en-gb" sz="1800">
                          <a:effectLst/>
                        </a:rPr>
                        <a:t>Consortium for traineeships</a:t>
                      </a:r>
                      <a:endParaRPr lang="nl-NL" sz="1800" dirty="0">
                        <a:effectLst/>
                      </a:endParaRPr>
                    </a:p>
                    <a:p>
                      <a:pPr marL="800100" lvl="1" indent="-342900" rtl="false">
                        <a:buFont typeface="Symbol" pitchFamily="2" charset="2"/>
                        <a:buChar char="-"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Researcher Mobility </a:t>
                      </a:r>
                    </a:p>
                    <a:p>
                      <a:pPr marL="800100" lvl="1" indent="-342900" rtl="false">
                        <a:buFont typeface="Symbol" pitchFamily="2" charset="2"/>
                        <a:buChar char="-"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mobility</a:t>
                      </a:r>
                      <a:endParaRPr lang="nl-NL" sz="1800" dirty="0">
                        <a:effectLst/>
                      </a:endParaRPr>
                    </a:p>
                    <a:p>
                      <a:pPr marL="342900" indent="-342900" rtl="false">
                        <a:buFont typeface="Arial" panose="020B0604020202020204" pitchFamily="34" charset="0"/>
                        <a:buChar char="•"/>
                      </a:pPr>
                      <a:endParaRPr lang="en-US" sz="18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false"/>
                      <a:r>
                        <a:rPr lang="en-gb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6.2 Recognition of mobility joint procedure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241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17091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88ED3-E819-2640-8AEE-88B13EE76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4A98CB-0168-7B4E-9AF4-71397716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>
            <a:normAutofit fontScale="90000"/>
          </a:bodyPr>
          <a:lstStyle/>
          <a:p>
            <a:pPr rtl="false"/>
            <a:r>
              <a:rPr lang="en-gb">
                <a:sym typeface="Montserrat"/>
              </a:rPr>
              <a:t>WP 7 JOINT SUPPORT SERVICES AND STRUCTURES </a:t>
            </a:r>
            <a:br>
              <a:rPr lang="en-US" dirty="0">
                <a:sym typeface="Montserrat"/>
              </a:rPr>
            </a:br>
            <a:r>
              <a:rPr lang="en-gb">
                <a:sym typeface="Montserrat"/>
              </a:rPr>
              <a:t>UNIVERSITY OF STAVANGER - INGRID STOKKELAND</a:t>
            </a:r>
            <a:r>
              <a:rPr lang="en-gb">
                <a:solidFill>
                  <a:srgbClr val="6D6F72"/>
                </a:solidFill>
                <a:latin typeface="Montserrat"/>
                <a:ea typeface="Montserrat"/>
                <a:cs typeface="Montserrat"/>
                <a:sym typeface="Calibri"/>
              </a:rPr>
              <a:t/>
            </a:r>
            <a:br>
              <a:rPr lang="nl-NL" dirty="0">
                <a:solidFill>
                  <a:srgbClr val="6D6F72"/>
                </a:solidFill>
                <a:latin typeface="Montserrat"/>
                <a:ea typeface="Montserrat"/>
                <a:cs typeface="Montserrat"/>
                <a:sym typeface="Calibri"/>
              </a:rPr>
            </a:br>
            <a:endParaRPr lang="de-DE" dirty="0"/>
          </a:p>
        </p:txBody>
      </p:sp>
      <p:graphicFrame>
        <p:nvGraphicFramePr>
          <p:cNvPr id="6" name="Tijdelijke aanduiding voor inhoud 10">
            <a:extLst>
              <a:ext uri="{FF2B5EF4-FFF2-40B4-BE49-F238E27FC236}">
                <a16:creationId xmlns:a16="http://schemas.microsoft.com/office/drawing/2014/main" id="{D63F8D5E-8E20-1845-8AD6-1FF58E424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518265"/>
              </p:ext>
            </p:extLst>
          </p:nvPr>
        </p:nvGraphicFramePr>
        <p:xfrm>
          <a:off x="911225" y="1449388"/>
          <a:ext cx="9790113" cy="27616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08909">
                  <a:extLst>
                    <a:ext uri="{9D8B030D-6E8A-4147-A177-3AD203B41FA5}">
                      <a16:colId xmlns:a16="http://schemas.microsoft.com/office/drawing/2014/main" val="1085189850"/>
                    </a:ext>
                  </a:extLst>
                </a:gridCol>
                <a:gridCol w="6181204">
                  <a:extLst>
                    <a:ext uri="{9D8B030D-6E8A-4147-A177-3AD203B41FA5}">
                      <a16:colId xmlns:a16="http://schemas.microsoft.com/office/drawing/2014/main" val="227317056"/>
                    </a:ext>
                  </a:extLst>
                </a:gridCol>
              </a:tblGrid>
              <a:tr h="407024"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Objective</a:t>
                      </a:r>
                      <a:endParaRPr lang="nl-NL" sz="2000" dirty="0">
                        <a:latin typeface="Lato" panose="020F0502020204030203" pitchFamily="34" charset="77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Outcomes</a:t>
                      </a:r>
                      <a:r>
                        <a:rPr lang="en-gb" sz="1800">
                          <a:latin typeface="Lato" panose="020F0502020204030203" pitchFamily="34" charset="77"/>
                        </a:rPr>
                        <a:t> 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47766"/>
                  </a:ext>
                </a:extLst>
              </a:tr>
              <a:tr h="2354580">
                <a:tc>
                  <a:txBody>
                    <a:bodyPr rtlCol="false"/>
                    <a:lstStyle/>
                    <a:p>
                      <a:pPr marL="0" indent="0" rtl="false">
                        <a:buFontTx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a solid platform for the implementation of the ECIU University activities</a:t>
                      </a:r>
                      <a:r>
                        <a:rPr lang="en-gb" sz="1400">
                          <a:effectLst/>
                        </a:rPr>
                        <a:t>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dirty="0">
                        <a:effectLst/>
                        <a:latin typeface="Lato" panose="020F0502020204030203" pitchFamily="34" charset="77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rtlCol="false"/>
                    <a:lstStyle/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 Joint accreditation structure for Micro-credentials (UIS)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 Admission procedures (AAU)</a:t>
                      </a:r>
                      <a:endParaRPr lang="nl-NL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7.3 Finding EU support funding schemes SDG 11 (UIS)</a:t>
                      </a: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 Virtual student guidance and welfare (housing &amp; logistics) (UIS)</a:t>
                      </a:r>
                      <a:endParaRPr lang="nl-NL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 IT platform (Micro-credentials, collaboration, challenges) (TUNI)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241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840100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88ED3-E819-2640-8AEE-88B13EE76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4A98CB-0168-7B4E-9AF4-71397716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705"/>
            <a:ext cx="10515600" cy="632362"/>
          </a:xfrm>
        </p:spPr>
        <p:txBody>
          <a:bodyPr rtlCol="false">
            <a:normAutofit fontScale="90000"/>
          </a:bodyPr>
          <a:lstStyle/>
          <a:p>
            <a:pPr rtl="false"/>
            <a:r>
              <a:rPr lang="en-gb">
                <a:sym typeface="Montserrat"/>
              </a:rPr>
              <a:t>WP 8  MAKE ECIU UNIVERSITY REALITY </a:t>
            </a:r>
            <a:br>
              <a:rPr lang="en-US" dirty="0">
                <a:sym typeface="Montserrat"/>
              </a:rPr>
            </a:br>
            <a:r>
              <a:rPr lang="en-gb">
                <a:sym typeface="Montserrat"/>
              </a:rPr>
              <a:t>TAMPERE UNIVERSITY - HELI HARRIKARRI</a:t>
            </a:r>
            <a:endParaRPr lang="de-DE" dirty="0"/>
          </a:p>
        </p:txBody>
      </p:sp>
      <p:graphicFrame>
        <p:nvGraphicFramePr>
          <p:cNvPr id="6" name="Tijdelijke aanduiding voor inhoud 10">
            <a:extLst>
              <a:ext uri="{FF2B5EF4-FFF2-40B4-BE49-F238E27FC236}">
                <a16:creationId xmlns:a16="http://schemas.microsoft.com/office/drawing/2014/main" id="{D63F8D5E-8E20-1845-8AD6-1FF58E424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840120"/>
              </p:ext>
            </p:extLst>
          </p:nvPr>
        </p:nvGraphicFramePr>
        <p:xfrm>
          <a:off x="911225" y="1449388"/>
          <a:ext cx="9790113" cy="27616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08909">
                  <a:extLst>
                    <a:ext uri="{9D8B030D-6E8A-4147-A177-3AD203B41FA5}">
                      <a16:colId xmlns:a16="http://schemas.microsoft.com/office/drawing/2014/main" val="1085189850"/>
                    </a:ext>
                  </a:extLst>
                </a:gridCol>
                <a:gridCol w="6181204">
                  <a:extLst>
                    <a:ext uri="{9D8B030D-6E8A-4147-A177-3AD203B41FA5}">
                      <a16:colId xmlns:a16="http://schemas.microsoft.com/office/drawing/2014/main" val="227317056"/>
                    </a:ext>
                  </a:extLst>
                </a:gridCol>
              </a:tblGrid>
              <a:tr h="407024"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Objective</a:t>
                      </a:r>
                      <a:endParaRPr lang="nl-NL" sz="2000" dirty="0">
                        <a:latin typeface="Lato" panose="020F0502020204030203" pitchFamily="34" charset="77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Outcomes</a:t>
                      </a:r>
                      <a:r>
                        <a:rPr lang="en-gb" sz="1800">
                          <a:latin typeface="Lato" panose="020F0502020204030203" pitchFamily="34" charset="77"/>
                        </a:rPr>
                        <a:t> 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47766"/>
                  </a:ext>
                </a:extLst>
              </a:tr>
              <a:tr h="2354580">
                <a:tc>
                  <a:txBody>
                    <a:bodyPr rtlCol="false"/>
                    <a:lstStyle/>
                    <a:p>
                      <a:pPr marL="0" indent="0" rtl="false">
                        <a:buFontTx/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Identifying the obstacles of creating a European University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dirty="0">
                        <a:effectLst/>
                        <a:latin typeface="Lato" panose="020F0502020204030203" pitchFamily="34" charset="77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rtlCol="false"/>
                    <a:lstStyle/>
                    <a:p>
                      <a:pPr marL="0" indent="0" rtl="false">
                        <a:buFont typeface="Arial" panose="020B0604020202020204" pitchFamily="34" charset="0"/>
                        <a:buNone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8.1 Remove obstacles to establish a real European degree (TUNI)</a:t>
                      </a:r>
                    </a:p>
                    <a:p>
                      <a:pPr marL="0" indent="0" rtl="false">
                        <a:buFont typeface="Arial" panose="020B0604020202020204" pitchFamily="34" charset="0"/>
                        <a:buNone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8.2 Charter of ECIU University (TUNI)</a:t>
                      </a:r>
                    </a:p>
                    <a:p>
                      <a:pPr marL="0" indent="0" rtl="false">
                        <a:buFont typeface="Arial" panose="020B0604020202020204" pitchFamily="34" charset="0"/>
                        <a:buNone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8.3 Legal and ethical framework; stakeholder engagement (UT)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241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749961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A88ED3-E819-2640-8AEE-88B13EE76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4A98CB-0168-7B4E-9AF4-71397716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2609"/>
            <a:ext cx="11168743" cy="519458"/>
          </a:xfrm>
        </p:spPr>
        <p:txBody>
          <a:bodyPr rtlCol="false">
            <a:normAutofit fontScale="90000"/>
          </a:bodyPr>
          <a:lstStyle/>
          <a:p>
            <a:pPr rtl="false"/>
            <a:r>
              <a:rPr lang="en-gb">
                <a:sym typeface="Montserrat"/>
              </a:rPr>
              <a:t>9  DISSEMINATION AND SUSTAINABILITY </a:t>
            </a:r>
            <a:br>
              <a:rPr lang="en-US" dirty="0">
                <a:sym typeface="Montserrat"/>
              </a:rPr>
            </a:br>
            <a:r>
              <a:rPr lang="en-gb">
                <a:sym typeface="Montserrat"/>
              </a:rPr>
              <a:t>KAUNAS UNIVERSITY OF TECHNOLOGY - </a:t>
            </a:r>
            <a:r>
              <a:rPr lang="en-gb">
                <a:sym typeface="Calibri"/>
              </a:rPr>
              <a:t>GIEDRE SADIEKAITE </a:t>
            </a:r>
            <a:r>
              <a:rPr lang="en-gb">
                <a:solidFill>
                  <a:srgbClr val="6D6F72"/>
                </a:solidFill>
                <a:latin typeface="Montserrat"/>
                <a:ea typeface="Montserrat"/>
                <a:cs typeface="Montserrat"/>
                <a:sym typeface="Calibri"/>
              </a:rPr>
              <a:t/>
            </a:r>
            <a:br>
              <a:rPr lang="nl-NL" dirty="0">
                <a:solidFill>
                  <a:srgbClr val="6D6F72"/>
                </a:solidFill>
                <a:latin typeface="Montserrat"/>
                <a:ea typeface="Montserrat"/>
                <a:cs typeface="Montserrat"/>
                <a:sym typeface="Calibri"/>
              </a:rPr>
            </a:br>
            <a:endParaRPr lang="de-DE" dirty="0"/>
          </a:p>
        </p:txBody>
      </p:sp>
      <p:graphicFrame>
        <p:nvGraphicFramePr>
          <p:cNvPr id="6" name="Tijdelijke aanduiding voor inhoud 10">
            <a:extLst>
              <a:ext uri="{FF2B5EF4-FFF2-40B4-BE49-F238E27FC236}">
                <a16:creationId xmlns:a16="http://schemas.microsoft.com/office/drawing/2014/main" id="{D63F8D5E-8E20-1845-8AD6-1FF58E424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451519"/>
              </p:ext>
            </p:extLst>
          </p:nvPr>
        </p:nvGraphicFramePr>
        <p:xfrm>
          <a:off x="911225" y="1449388"/>
          <a:ext cx="9790113" cy="27616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08909">
                  <a:extLst>
                    <a:ext uri="{9D8B030D-6E8A-4147-A177-3AD203B41FA5}">
                      <a16:colId xmlns:a16="http://schemas.microsoft.com/office/drawing/2014/main" val="1085189850"/>
                    </a:ext>
                  </a:extLst>
                </a:gridCol>
                <a:gridCol w="6181204">
                  <a:extLst>
                    <a:ext uri="{9D8B030D-6E8A-4147-A177-3AD203B41FA5}">
                      <a16:colId xmlns:a16="http://schemas.microsoft.com/office/drawing/2014/main" val="227317056"/>
                    </a:ext>
                  </a:extLst>
                </a:gridCol>
              </a:tblGrid>
              <a:tr h="407024"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Objective</a:t>
                      </a:r>
                      <a:endParaRPr lang="nl-NL" sz="2000" dirty="0">
                        <a:latin typeface="Lato" panose="020F0502020204030203" pitchFamily="34" charset="77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2000">
                          <a:latin typeface="Lato" panose="020F0502020204030203" pitchFamily="34" charset="77"/>
                        </a:rPr>
                        <a:t>Outcomes</a:t>
                      </a:r>
                      <a:r>
                        <a:rPr lang="en-gb" sz="1800">
                          <a:latin typeface="Lato" panose="020F0502020204030203" pitchFamily="34" charset="77"/>
                        </a:rPr>
                        <a:t> 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91C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47766"/>
                  </a:ext>
                </a:extLst>
              </a:tr>
              <a:tr h="2354580">
                <a:tc>
                  <a:txBody>
                    <a:bodyPr rtlCol="false"/>
                    <a:lstStyle/>
                    <a:p>
                      <a:pPr marL="171450" marR="0" lvl="0" indent="-17145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-"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Buidling a brand and community </a:t>
                      </a:r>
                    </a:p>
                    <a:p>
                      <a:pPr marL="171450" marR="0" lvl="0" indent="-17145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-"/>
                        <a:tabLst/>
                        <a:defRPr/>
                      </a:pPr>
                      <a:r>
                        <a:rPr lang="en-gb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Scalability of the concept </a:t>
                      </a:r>
                      <a:endParaRPr lang="en-US" sz="1800" b="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false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100" dirty="0">
                        <a:effectLst/>
                        <a:latin typeface="Lato" panose="020F0502020204030203" pitchFamily="34" charset="77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rtlCol="false"/>
                    <a:lstStyle/>
                    <a:p>
                      <a:pPr rtl="false"/>
                      <a:r>
                        <a:rPr lang="en-gb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9.1. Dissemination Plan</a:t>
                      </a:r>
                    </a:p>
                    <a:p>
                      <a:pPr rtl="false"/>
                      <a:r>
                        <a:rPr lang="en-gb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9.2. </a:t>
                      </a:r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Branding Platform and Information Material </a:t>
                      </a:r>
                    </a:p>
                    <a:p>
                      <a:pPr rtl="false"/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9.3. Website of the project </a:t>
                      </a:r>
                    </a:p>
                    <a:p>
                      <a:pPr rtl="false"/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 Exploitation of results</a:t>
                      </a:r>
                      <a:endParaRPr lang="fr-BE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false"/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9.5. Learners and Employer Weeks </a:t>
                      </a:r>
                    </a:p>
                    <a:p>
                      <a:pPr rtl="false"/>
                      <a:r>
                        <a:rPr lang="en-gb" sz="18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9.6. Sustainability and Future Impact (business case) 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2418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530565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D84397-0A7A-BD45-A1CD-11A438AD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35B87B06-E89C-7048-86FD-56F0F39BB3B6}" type="slidenum">
              <a:rPr lang="de-DE" smtClean="0"/>
              <a:t>25</a:t>
            </a:fld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C95E7A-1121-D24D-BE6E-F3F62FF8D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4174"/>
            <a:ext cx="10515600" cy="1009651"/>
          </a:xfrm>
        </p:spPr>
        <p:txBody>
          <a:bodyPr rtlCol="false"/>
          <a:lstStyle/>
          <a:p>
            <a:pPr rtl="false"/>
            <a:r>
              <a:rPr lang="en-gb"/>
              <a:t>Project organisation 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6114300-88D5-7146-BF5E-F4F316F523B8}"/>
              </a:ext>
            </a:extLst>
          </p:cNvPr>
          <p:cNvSpPr txBox="1">
            <a:spLocks/>
          </p:cNvSpPr>
          <p:nvPr/>
        </p:nvSpPr>
        <p:spPr>
          <a:xfrm>
            <a:off x="838200" y="619123"/>
            <a:ext cx="6510337" cy="2305052"/>
          </a:xfrm>
          <a:prstGeom prst="rect">
            <a:avLst/>
          </a:prstGeom>
        </p:spPr>
        <p:txBody>
          <a:bodyPr anchor="b" anchorCtr="0" rtlCol="false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false"/>
            <a:r>
              <a:rPr lang="en-gb">
                <a:solidFill>
                  <a:schemeClr val="bg1"/>
                </a:solidFill>
              </a:rPr>
              <a:t>ECIU University</a:t>
            </a:r>
          </a:p>
          <a:p>
            <a:pPr rtl="false"/>
            <a:endParaRPr lang="de-DE" dirty="0">
              <a:solidFill>
                <a:schemeClr val="bg1"/>
              </a:solidFill>
            </a:endParaRPr>
          </a:p>
          <a:p>
            <a:pPr rtl="false"/>
            <a:r>
              <a:rPr lang="en-gb">
                <a:solidFill>
                  <a:schemeClr val="bg1"/>
                </a:solidFill>
              </a:rPr>
              <a:t>Opportunities for member universities </a:t>
            </a:r>
          </a:p>
          <a:p>
            <a:pPr rtl="false"/>
            <a:endParaRPr lang="de-DE" dirty="0">
              <a:solidFill>
                <a:schemeClr val="bg1"/>
              </a:solidFill>
            </a:endParaRPr>
          </a:p>
          <a:p>
            <a:pPr rtl="false"/>
            <a:r>
              <a:rPr lang="en-gb">
                <a:solidFill>
                  <a:schemeClr val="bg1"/>
                </a:solidFill>
              </a:rPr>
              <a:t>Opportunities for stakeholder</a:t>
            </a:r>
            <a:endParaRPr lang="de-DE" dirty="0">
              <a:solidFill>
                <a:schemeClr val="bg1"/>
              </a:solidFill>
            </a:endParaRPr>
          </a:p>
          <a:p>
            <a:pPr rtl="false"/>
            <a:endParaRPr lang="de-DE" dirty="0">
              <a:solidFill>
                <a:schemeClr val="bg1"/>
              </a:solidFill>
            </a:endParaRPr>
          </a:p>
          <a:p>
            <a:pPr rtl="false"/>
            <a:r>
              <a:rPr lang="en-gb">
                <a:solidFill>
                  <a:schemeClr val="bg1"/>
                </a:solidFill>
              </a:rPr>
              <a:t>Project activities </a:t>
            </a:r>
          </a:p>
        </p:txBody>
      </p:sp>
    </p:spTree>
    <p:extLst>
      <p:ext uri="{BB962C8B-B14F-4D97-AF65-F5344CB8AC3E}">
        <p14:creationId xmlns:p14="http://schemas.microsoft.com/office/powerpoint/2010/main" val="1337500673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FE2C43-06D3-DE42-A94A-8A3BBF736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0679DFF-1EC7-A048-BD23-184BF9CA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n-gb"/>
              <a:t>PROJECT 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78247-D9F0-8145-A212-E70A6FA41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3" y="1102048"/>
            <a:ext cx="8782210" cy="620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49218"/>
      </p:ext>
    </p:extLst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188415-015A-8049-86BB-76EF18999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461B6-3771-C944-823C-F6BD3DD2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n-gb">
                <a:sym typeface="Montserrat"/>
              </a:rPr>
              <a:t>WORKPACKAGE LEADERS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2D76B-3CB0-D34F-B47C-3FDC8C500D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00172"/>
            <a:ext cx="10515600" cy="5141915"/>
          </a:xfrm>
        </p:spPr>
        <p:txBody>
          <a:bodyPr rtlCol="false">
            <a:normAutofit/>
          </a:bodyPr>
          <a:lstStyle/>
          <a:p>
            <a:pPr rtl="false"/>
            <a:r>
              <a:rPr lang="en-gb"/>
              <a:t>Ensure a range of activities in and between partner organisations that meet the objectives of the work package</a:t>
            </a:r>
          </a:p>
          <a:p>
            <a:pPr rtl="false"/>
            <a:r>
              <a:rPr lang="en-gb"/>
              <a:t>Allocate the work package budget to individual activities and to the partner organisations undertaking those activities</a:t>
            </a:r>
            <a:endParaRPr lang="nl-NL" dirty="0"/>
          </a:p>
          <a:p>
            <a:pPr rtl="false"/>
            <a:r>
              <a:rPr lang="en-gb"/>
              <a:t>Receive regular updates on each activity and require changes to those activities as necessary to meet work package objectives</a:t>
            </a:r>
            <a:endParaRPr lang="nl-NL" dirty="0"/>
          </a:p>
          <a:p>
            <a:pPr rtl="false"/>
            <a:r>
              <a:rPr lang="en-gb"/>
              <a:t>Provide quarterly reports to the Management Team on the work package and implement any decisions of Management Team with regard to the work package</a:t>
            </a:r>
          </a:p>
          <a:p>
            <a:pPr rtl="false"/>
            <a:r>
              <a:rPr lang="en-gb"/>
              <a:t> Provide regular information on budgetary allocations to the Management Team 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108047160"/>
      </p:ext>
    </p:extLst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188415-015A-8049-86BB-76EF18999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461B6-3771-C944-823C-F6BD3DD2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n-gb">
                <a:sym typeface="Montserrat"/>
              </a:rPr>
              <a:t>ACTIVITY LEADS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2D76B-3CB0-D34F-B47C-3FDC8C500D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00172"/>
            <a:ext cx="10515600" cy="5141915"/>
          </a:xfrm>
        </p:spPr>
        <p:txBody>
          <a:bodyPr rtlCol="false">
            <a:normAutofit/>
          </a:bodyPr>
          <a:lstStyle/>
          <a:p>
            <a:pPr rtl="false"/>
            <a:r>
              <a:rPr lang="en-gb"/>
              <a:t>Ensure the activity is carried out in the form agreed with the WPL and contributes to the work package objectives in the agreed manner </a:t>
            </a:r>
          </a:p>
          <a:p>
            <a:pPr rtl="false"/>
            <a:r>
              <a:rPr lang="en-gb"/>
              <a:t>Oversee expenditure of the budget allocated to the activity by the WPL </a:t>
            </a:r>
          </a:p>
          <a:p>
            <a:pPr rtl="false"/>
            <a:r>
              <a:rPr lang="en-gb"/>
              <a:t>Provide regular progress updates to the WPL </a:t>
            </a:r>
          </a:p>
          <a:p>
            <a:pPr rtl="false"/>
            <a:r>
              <a:rPr lang="en-gb"/>
              <a:t>Notify the WPL of any difficulties with the activity when they arise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0366779"/>
      </p:ext>
    </p:extLst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865270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n-gb" b="1"/>
              <a:t>New joint European university - ECIU University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false">
            <a:normAutofit/>
          </a:bodyPr>
          <a:lstStyle/>
          <a:p>
            <a:pPr marL="0" indent="0" rtl="false">
              <a:buNone/>
            </a:pPr>
            <a:r>
              <a:rPr lang="en-gb"/>
              <a:t>3-year pilot project - 12 universities - 5 million Euro (Erasmus+) – SDG 11 - start November 2019</a:t>
            </a:r>
          </a:p>
          <a:p>
            <a:pPr rtl="false"/>
            <a:endParaRPr lang="da-DK" dirty="0" smtClean="0"/>
          </a:p>
          <a:p>
            <a:pPr marL="0" indent="0" rtl="false">
              <a:buNone/>
            </a:pPr>
            <a:r>
              <a:rPr lang="en-gb"/>
              <a:t>Purpose of ECIU University:</a:t>
            </a:r>
          </a:p>
          <a:p>
            <a:pPr rtl="false">
              <a:buFontTx/>
              <a:buChar char="-"/>
            </a:pPr>
            <a:r>
              <a:rPr lang="en-gb"/>
              <a:t>Development and evaluation of challenge-based education model, including challenge-based research and challenge-based innovation</a:t>
            </a:r>
          </a:p>
          <a:p>
            <a:pPr rtl="false">
              <a:buFontTx/>
              <a:buChar char="-"/>
            </a:pPr>
            <a:r>
              <a:rPr lang="en-gb"/>
              <a:t>Multidisciplinary and international teams of students (MA and Continuing Education)</a:t>
            </a:r>
          </a:p>
          <a:p>
            <a:pPr rtl="false">
              <a:buFontTx/>
              <a:buChar char="-"/>
            </a:pPr>
            <a:r>
              <a:rPr lang="en-gb"/>
              <a:t>Flexibility in choice of courses (micro-credentials) -&gt; competency passport, not a degree</a:t>
            </a:r>
          </a:p>
          <a:p>
            <a:pPr rtl="false">
              <a:buFontTx/>
              <a:buChar char="-"/>
            </a:pPr>
            <a:r>
              <a:rPr lang="en-gb"/>
              <a:t>Focus on digitisation of learning elements + involvement of external stakeholders in the development of learning elements/challenges</a:t>
            </a:r>
            <a:endParaRPr lang="da-DK" dirty="0" smtClean="0"/>
          </a:p>
          <a:p>
            <a:pPr rtl="false">
              <a:buFontTx/>
              <a:buChar char="-"/>
            </a:pPr>
            <a:r>
              <a:rPr lang="en-gb"/>
              <a:t>AAU central role in developing learning model + development of common structure </a:t>
            </a:r>
          </a:p>
          <a:p>
            <a:pPr rtl="false">
              <a:buFontTx/>
              <a:buChar char="-"/>
            </a:pPr>
            <a:endParaRPr lang="da-DK" dirty="0" smtClean="0"/>
          </a:p>
          <a:p>
            <a:pPr rtl="false">
              <a:buFontTx/>
              <a:buChar char="-"/>
            </a:pPr>
            <a:endParaRPr lang="da-DK" dirty="0" smtClean="0"/>
          </a:p>
          <a:p>
            <a:pPr rtl="false"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64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n-gb" b="1"/>
              <a:t>New joint European university - ECIU University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635303"/>
          </a:xfrm>
        </p:spPr>
        <p:txBody>
          <a:bodyPr anchor="ctr" rtlCol="false">
            <a:normAutofit/>
          </a:bodyPr>
          <a:lstStyle/>
          <a:p>
            <a:pPr rtl="false"/>
            <a:r>
              <a:rPr lang="en-gb"/>
              <a:t>The concrete content of the pilot project is 9 work packages, each of which focuses on one element in the formation of a pan-European university:</a:t>
            </a:r>
          </a:p>
          <a:p>
            <a:pPr rtl="false"/>
            <a:r>
              <a:rPr lang="en-gb"/>
              <a:t>1: Management and Governance</a:t>
            </a:r>
            <a:br>
              <a:rPr lang="en-US" dirty="0"/>
            </a:br>
            <a:r>
              <a:rPr lang="en-gb"/>
              <a:t>2: Challenge-based research</a:t>
            </a:r>
            <a:br>
              <a:rPr lang="en-US" dirty="0"/>
            </a:br>
            <a:r>
              <a:rPr lang="en-gb"/>
              <a:t>3: Challenge-based education</a:t>
            </a:r>
            <a:br>
              <a:rPr lang="en-US" dirty="0"/>
            </a:br>
            <a:r>
              <a:rPr lang="en-gb"/>
              <a:t>4: Open and flexible learning (micro-credentials)</a:t>
            </a:r>
            <a:br>
              <a:rPr lang="en-US" dirty="0"/>
            </a:br>
            <a:r>
              <a:rPr lang="en-gb"/>
              <a:t>5: Challenge-based innovation</a:t>
            </a:r>
            <a:br>
              <a:rPr lang="en-US" dirty="0"/>
            </a:br>
            <a:r>
              <a:rPr lang="en-gb"/>
              <a:t>6: Mobility</a:t>
            </a:r>
            <a:br>
              <a:rPr lang="en-US" dirty="0"/>
            </a:br>
            <a:r>
              <a:rPr lang="en-gb"/>
              <a:t>7: Joint services and support structures</a:t>
            </a:r>
            <a:br>
              <a:rPr lang="en-US" dirty="0"/>
            </a:br>
            <a:r>
              <a:rPr lang="en-gb"/>
              <a:t>8: Make the ECIU University a reality</a:t>
            </a:r>
            <a:br>
              <a:rPr lang="en-US" dirty="0"/>
            </a:br>
            <a:r>
              <a:rPr lang="en-gb"/>
              <a:t>9: Dissemination and sustainability</a:t>
            </a:r>
            <a:endParaRPr lang="da-DK" dirty="0"/>
          </a:p>
          <a:p>
            <a:pPr rtl="false">
              <a:buFontTx/>
              <a:buChar char="-"/>
            </a:pPr>
            <a:endParaRPr lang="da-DK" dirty="0" smtClean="0"/>
          </a:p>
          <a:p>
            <a:pPr rtl="false"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74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n-gb" b="1"/>
              <a:t>New joint European university - ECIU University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4635303"/>
          </a:xfrm>
        </p:spPr>
        <p:txBody>
          <a:bodyPr rtlCol="false">
            <a:normAutofit/>
          </a:bodyPr>
          <a:lstStyle/>
          <a:p>
            <a:pPr marL="0" indent="0" rtl="false">
              <a:buNone/>
            </a:pPr>
            <a:r>
              <a:rPr lang="en-gb"/>
              <a:t>What do we need to achieve specifically:</a:t>
            </a:r>
          </a:p>
          <a:p>
            <a:pPr marL="0" indent="0" rtl="false">
              <a:buNone/>
            </a:pPr>
            <a:r>
              <a:rPr lang="en-gb"/>
              <a:t>- Three Innovation Hubs and online infrastructure around learning and working on the challenges</a:t>
            </a:r>
            <a:br>
              <a:rPr lang="en-US" dirty="0"/>
            </a:br>
            <a:r>
              <a:rPr lang="en-gb"/>
              <a:t>- 72 challenges: (nano (24-48 hours) – standard (3-6 months)</a:t>
            </a:r>
            <a:br>
              <a:rPr lang="en-US" dirty="0"/>
            </a:br>
            <a:r>
              <a:rPr lang="en-gb"/>
              <a:t>- Innovation of Education labs for challenge-based learning </a:t>
            </a:r>
            <a:br>
              <a:rPr lang="en-US" dirty="0"/>
            </a:br>
            <a:r>
              <a:rPr lang="en-gb"/>
              <a:t>- 61 micro-credentials providing mobility for a minimum of 576 learners</a:t>
            </a:r>
            <a:br>
              <a:rPr lang="en-US" dirty="0"/>
            </a:br>
            <a:r>
              <a:rPr lang="en-gb"/>
              <a:t>- Minimum of 400 student mobilities and 100 staff</a:t>
            </a:r>
            <a:br>
              <a:rPr lang="en-US" dirty="0"/>
            </a:br>
            <a:r>
              <a:rPr lang="en-gb"/>
              <a:t>- One European master on SDG challenges</a:t>
            </a:r>
          </a:p>
          <a:p>
            <a:pPr rtl="false"/>
            <a:endParaRPr lang="en-US" dirty="0"/>
          </a:p>
          <a:p>
            <a:pPr marL="0" indent="0" rtl="false">
              <a:buNone/>
            </a:pPr>
            <a:r>
              <a:rPr lang="en-gb"/>
              <a:t>Derived results:</a:t>
            </a:r>
          </a:p>
          <a:p>
            <a:pPr marL="0" indent="0" rtl="false">
              <a:buNone/>
            </a:pPr>
            <a:r>
              <a:rPr lang="en-gb"/>
              <a:t>- Changes in legislation in different countries</a:t>
            </a:r>
            <a:endParaRPr lang="en-US" dirty="0" smtClean="0"/>
          </a:p>
          <a:p>
            <a:pPr marL="0" indent="0" rtl="false">
              <a:buNone/>
            </a:pPr>
            <a:r>
              <a:rPr lang="en-gb"/>
              <a:t>- Better economic framework for European cooperation and mobility</a:t>
            </a:r>
            <a:endParaRPr lang="en-US" dirty="0" smtClean="0"/>
          </a:p>
          <a:p>
            <a:pPr marL="0" indent="0" rtl="false">
              <a:buNone/>
            </a:pPr>
            <a:r>
              <a:rPr lang="en-gb"/>
              <a:t>- More focus on the importance of education and research in Europe – social, cultural, economic</a:t>
            </a:r>
            <a:endParaRPr lang="da-DK" dirty="0"/>
          </a:p>
          <a:p>
            <a:pPr rtl="false">
              <a:buFontTx/>
              <a:buChar char="-"/>
            </a:pPr>
            <a:endParaRPr lang="da-DK" dirty="0" smtClean="0"/>
          </a:p>
          <a:p>
            <a:pPr rtl="false"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96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>
      <p:transition/>
    </mc:Fallback>
  </mc:AlternateContent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A19305-7ADB-B242-B2A6-AE733A4F1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385747-29B1-3147-8C4D-3D74ACC0C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n-gb"/>
              <a:t>SUPPORTED BY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63A97EB-FE3D-974B-A79E-BAE1DD84AE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00173"/>
            <a:ext cx="4766534" cy="4776790"/>
          </a:xfrm>
        </p:spPr>
        <p:txBody>
          <a:bodyPr rtlCol="false">
            <a:normAutofit/>
          </a:bodyPr>
          <a:lstStyle/>
          <a:p>
            <a:pPr marL="0" indent="0" rtl="false">
              <a:buNone/>
            </a:pPr>
            <a:r>
              <a:rPr lang="en-gb" b="1"/>
              <a:t>Industry Stakeholders</a:t>
            </a:r>
          </a:p>
          <a:p>
            <a:pPr marL="0" indent="0" rtl="false">
              <a:buNone/>
            </a:pPr>
            <a:r>
              <a:rPr lang="en-gb" sz="1200"/>
              <a:t>Ericsson AB</a:t>
            </a:r>
          </a:p>
          <a:p>
            <a:pPr marL="0" indent="0" rtl="false">
              <a:buNone/>
            </a:pPr>
            <a:r>
              <a:rPr lang="en-gb" sz="1200"/>
              <a:t>Airbus</a:t>
            </a:r>
          </a:p>
          <a:p>
            <a:pPr marL="0" indent="0" rtl="false">
              <a:buNone/>
            </a:pPr>
            <a:r>
              <a:rPr lang="en-gb" sz="1200"/>
              <a:t>Hella </a:t>
            </a:r>
          </a:p>
          <a:p>
            <a:pPr marL="0" indent="0" rtl="false">
              <a:buNone/>
            </a:pPr>
            <a:r>
              <a:rPr lang="en-gb" sz="1200"/>
              <a:t>Lyse Group</a:t>
            </a:r>
          </a:p>
          <a:p>
            <a:pPr marL="0" indent="0" rtl="false">
              <a:buNone/>
            </a:pPr>
            <a:r>
              <a:rPr lang="en-gb" sz="1200"/>
              <a:t>Lietuvos Energija</a:t>
            </a:r>
            <a:endParaRPr lang="de-DE" sz="1200" dirty="0"/>
          </a:p>
          <a:p>
            <a:pPr marL="0" indent="0" rtl="false">
              <a:buNone/>
            </a:pPr>
            <a:r>
              <a:rPr lang="en-gb" sz="1200"/>
              <a:t>Novartis</a:t>
            </a:r>
          </a:p>
          <a:p>
            <a:pPr marL="0" indent="0" rtl="false">
              <a:buNone/>
            </a:pPr>
            <a:r>
              <a:rPr lang="en-gb" sz="1200"/>
              <a:t>Engineering Ingegneria Informatica SpA</a:t>
            </a:r>
            <a:endParaRPr lang="de-DE" sz="1200" dirty="0"/>
          </a:p>
          <a:p>
            <a:pPr marL="0" indent="0" rtl="false">
              <a:buNone/>
            </a:pPr>
            <a:r>
              <a:rPr lang="en-gb" sz="1200"/>
              <a:t>Cisco</a:t>
            </a:r>
          </a:p>
          <a:p>
            <a:pPr marL="0" indent="0" rtl="false">
              <a:buNone/>
            </a:pPr>
            <a:r>
              <a:rPr lang="en-gb" sz="1200"/>
              <a:t>Ponsse</a:t>
            </a:r>
            <a:endParaRPr lang="de-DE" sz="1200" dirty="0"/>
          </a:p>
          <a:p>
            <a:pPr marL="0" indent="0" rtl="false">
              <a:buNone/>
            </a:pPr>
            <a:r>
              <a:rPr lang="en-gb" sz="1200"/>
              <a:t>Intel </a:t>
            </a:r>
          </a:p>
          <a:p>
            <a:pPr marL="0" indent="0" rtl="false">
              <a:buNone/>
            </a:pPr>
            <a:r>
              <a:rPr lang="en-gb" sz="1200"/>
              <a:t>Suez Environment</a:t>
            </a:r>
          </a:p>
          <a:p>
            <a:pPr marL="0" indent="0" rtl="false">
              <a:buNone/>
            </a:pPr>
            <a:endParaRPr lang="de-DE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CA0018-C632-E341-A234-8D4AFB491F07}"/>
              </a:ext>
            </a:extLst>
          </p:cNvPr>
          <p:cNvSpPr txBox="1">
            <a:spLocks/>
          </p:cNvSpPr>
          <p:nvPr/>
        </p:nvSpPr>
        <p:spPr>
          <a:xfrm>
            <a:off x="5840506" y="1400173"/>
            <a:ext cx="4766534" cy="4776790"/>
          </a:xfrm>
          <a:prstGeom prst="rect">
            <a:avLst/>
          </a:prstGeom>
        </p:spPr>
        <p:txBody>
          <a:bodyPr vert="horz" lIns="91440" tIns="45720" rIns="91440" bIns="45720" rtlCol="false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ymbol" pitchFamily="2" charset="2"/>
              <a:buChar char="-"/>
              <a:defRPr sz="20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false">
              <a:buFont typeface="Symbol" pitchFamily="2" charset="2"/>
              <a:buNone/>
            </a:pPr>
            <a:r>
              <a:rPr lang="en-gb" sz="2900" b="1"/>
              <a:t>Public Stakeholders</a:t>
            </a:r>
          </a:p>
          <a:p>
            <a:pPr marL="0" indent="0" rtl="false">
              <a:buNone/>
            </a:pPr>
            <a:r>
              <a:rPr lang="en-gb" sz="1700"/>
              <a:t>Autonomous Province of Trento</a:t>
            </a:r>
            <a:endParaRPr lang="de-DE" sz="1700" dirty="0"/>
          </a:p>
          <a:p>
            <a:pPr marL="0" indent="0" rtl="false">
              <a:buNone/>
            </a:pPr>
            <a:r>
              <a:rPr lang="en-gb" sz="1700"/>
              <a:t>Barcelona City Council</a:t>
            </a:r>
          </a:p>
          <a:p>
            <a:pPr marL="0" indent="0" rtl="false">
              <a:buNone/>
            </a:pPr>
            <a:r>
              <a:rPr lang="en-gb" sz="1700"/>
              <a:t>Cerdanyola del Vallès City</a:t>
            </a:r>
          </a:p>
          <a:p>
            <a:pPr marL="0" indent="0" rtl="false">
              <a:buNone/>
            </a:pPr>
            <a:r>
              <a:rPr lang="en-gb" sz="1700"/>
              <a:t>City of Enschede</a:t>
            </a:r>
          </a:p>
          <a:p>
            <a:pPr marL="0" indent="0" rtl="false">
              <a:buNone/>
            </a:pPr>
            <a:r>
              <a:rPr lang="en-gb" sz="1700"/>
              <a:t>City of Tampere</a:t>
            </a:r>
          </a:p>
          <a:p>
            <a:pPr marL="0" indent="0" rtl="false">
              <a:buNone/>
            </a:pPr>
            <a:r>
              <a:rPr lang="en-gb" sz="1700"/>
              <a:t>Danish Minister of Higher Education</a:t>
            </a:r>
          </a:p>
          <a:p>
            <a:pPr marL="0" indent="0" rtl="false">
              <a:buNone/>
            </a:pPr>
            <a:r>
              <a:rPr lang="en-gb" sz="1700"/>
              <a:t>Fingal County Council</a:t>
            </a:r>
          </a:p>
          <a:p>
            <a:pPr marL="0" indent="0" rtl="false">
              <a:buNone/>
            </a:pPr>
            <a:r>
              <a:rPr lang="en-gb" sz="1700"/>
              <a:t>Kaunas City Region</a:t>
            </a:r>
          </a:p>
          <a:p>
            <a:pPr marL="0" indent="0" rtl="false">
              <a:buNone/>
            </a:pPr>
            <a:r>
              <a:rPr lang="en-gb" sz="1700"/>
              <a:t>Kaunas District Municipality</a:t>
            </a:r>
            <a:endParaRPr lang="de-DE" sz="1700" dirty="0"/>
          </a:p>
          <a:p>
            <a:pPr marL="0" indent="0" rtl="false">
              <a:buNone/>
            </a:pPr>
            <a:r>
              <a:rPr lang="en-gb" sz="1700"/>
              <a:t>Municipality of Trento</a:t>
            </a:r>
            <a:endParaRPr lang="de-DE" sz="1700" dirty="0"/>
          </a:p>
          <a:p>
            <a:pPr marL="0" indent="0" rtl="false">
              <a:buNone/>
            </a:pPr>
            <a:r>
              <a:rPr lang="en-gb" sz="1700"/>
              <a:t>Region Östergötland</a:t>
            </a:r>
            <a:endParaRPr lang="de-DE" sz="1700" dirty="0"/>
          </a:p>
          <a:p>
            <a:pPr marL="0" indent="0" rtl="false">
              <a:buNone/>
            </a:pPr>
            <a:r>
              <a:rPr lang="en-gb" sz="1700"/>
              <a:t>Tampere Region</a:t>
            </a:r>
          </a:p>
          <a:p>
            <a:pPr marL="0" indent="0" rtl="false">
              <a:buNone/>
            </a:pPr>
            <a:r>
              <a:rPr lang="en-gb" sz="1700"/>
              <a:t>Confindustria Trento</a:t>
            </a:r>
            <a:endParaRPr lang="de-DE" sz="1700" dirty="0"/>
          </a:p>
          <a:p>
            <a:pPr marL="0" indent="0" rtl="false">
              <a:buNone/>
            </a:pPr>
            <a:r>
              <a:rPr lang="en-gb" sz="1700"/>
              <a:t>Oost NL</a:t>
            </a:r>
          </a:p>
          <a:p>
            <a:pPr marL="0" indent="0" rtl="false">
              <a:buNone/>
            </a:pPr>
            <a:r>
              <a:rPr lang="en-gb" sz="1700"/>
              <a:t>Hub Innovazione Trentino</a:t>
            </a:r>
          </a:p>
          <a:p>
            <a:pPr marL="0" indent="0" rtl="false">
              <a:buNone/>
            </a:pPr>
            <a:r>
              <a:rPr lang="en-gb" sz="1700"/>
              <a:t>PIMEC 2030</a:t>
            </a:r>
          </a:p>
          <a:p>
            <a:pPr marL="0" indent="0" rtl="false">
              <a:buNone/>
            </a:pPr>
            <a:r>
              <a:rPr lang="en-gb" sz="1700"/>
              <a:t>Inter-Municipal Communityof the Region of Aveiro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73311634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D84397-0A7A-BD45-A1CD-11A438AD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false"/>
          <a:lstStyle/>
          <a:p>
            <a:pPr rtl="false"/>
            <a:fld id="{35B87B06-E89C-7048-86FD-56F0F39BB3B6}" type="slidenum">
              <a:rPr lang="de-DE" smtClean="0"/>
              <a:t>7</a:t>
            </a:fld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D9443-0C81-7A43-8F5C-7A86D1E8166E}"/>
              </a:ext>
            </a:extLst>
          </p:cNvPr>
          <p:cNvSpPr txBox="1">
            <a:spLocks/>
          </p:cNvSpPr>
          <p:nvPr/>
        </p:nvSpPr>
        <p:spPr>
          <a:xfrm>
            <a:off x="838200" y="4034484"/>
            <a:ext cx="6510337" cy="2305052"/>
          </a:xfrm>
          <a:prstGeom prst="rect">
            <a:avLst/>
          </a:prstGeom>
        </p:spPr>
        <p:txBody>
          <a:bodyPr rtlCol="false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false"/>
            <a:r>
              <a:rPr lang="en-gb">
                <a:solidFill>
                  <a:schemeClr val="bg1"/>
                </a:solidFill>
              </a:rPr>
              <a:t>Opportunities for stakeholders</a:t>
            </a:r>
            <a:endParaRPr lang="de-DE" dirty="0">
              <a:solidFill>
                <a:schemeClr val="bg1"/>
              </a:solidFill>
            </a:endParaRPr>
          </a:p>
          <a:p>
            <a:pPr rtl="false"/>
            <a:endParaRPr lang="de-DE" dirty="0">
              <a:solidFill>
                <a:schemeClr val="bg1"/>
              </a:solidFill>
            </a:endParaRPr>
          </a:p>
          <a:p>
            <a:pPr rtl="false"/>
            <a:r>
              <a:rPr lang="en-gb">
                <a:solidFill>
                  <a:schemeClr val="bg1"/>
                </a:solidFill>
              </a:rPr>
              <a:t>Project activities </a:t>
            </a:r>
          </a:p>
          <a:p>
            <a:pPr rtl="false"/>
            <a:endParaRPr lang="de-DE" dirty="0">
              <a:solidFill>
                <a:schemeClr val="bg1"/>
              </a:solidFill>
            </a:endParaRPr>
          </a:p>
          <a:p>
            <a:pPr rtl="false"/>
            <a:r>
              <a:rPr lang="en-gb">
                <a:solidFill>
                  <a:schemeClr val="bg1"/>
                </a:solidFill>
              </a:rPr>
              <a:t>Project organisation  </a:t>
            </a:r>
          </a:p>
          <a:p>
            <a:pPr rtl="false"/>
            <a:endParaRPr lang="de-DE" dirty="0">
              <a:solidFill>
                <a:schemeClr val="bg1"/>
              </a:solidFill>
            </a:endParaRPr>
          </a:p>
          <a:p>
            <a:pPr rtl="false"/>
            <a:endParaRPr lang="de-DE" dirty="0">
              <a:solidFill>
                <a:schemeClr val="bg1"/>
              </a:solidFill>
            </a:endParaRPr>
          </a:p>
          <a:p>
            <a:pPr rtl="false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6114300-88D5-7146-BF5E-F4F316F523B8}"/>
              </a:ext>
            </a:extLst>
          </p:cNvPr>
          <p:cNvSpPr txBox="1">
            <a:spLocks/>
          </p:cNvSpPr>
          <p:nvPr/>
        </p:nvSpPr>
        <p:spPr>
          <a:xfrm>
            <a:off x="838200" y="619123"/>
            <a:ext cx="6510337" cy="2305052"/>
          </a:xfrm>
          <a:prstGeom prst="rect">
            <a:avLst/>
          </a:prstGeom>
        </p:spPr>
        <p:txBody>
          <a:bodyPr anchor="b" anchorCtr="0" rtlCol="false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false"/>
            <a:r>
              <a:rPr lang="en-gb">
                <a:solidFill>
                  <a:schemeClr val="bg1"/>
                </a:solidFill>
              </a:rPr>
              <a:t>ECIU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B57BC19-82DB-A640-AD6D-1A9E1B1A1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4174"/>
            <a:ext cx="10515600" cy="1009651"/>
          </a:xfrm>
        </p:spPr>
        <p:txBody>
          <a:bodyPr rtlCol="false"/>
          <a:lstStyle/>
          <a:p>
            <a:pPr rtl="false"/>
            <a:r>
              <a:rPr lang="en-gb"/>
              <a:t>Opportunities for member universities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1354935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188415-015A-8049-86BB-76EF18999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461B6-3771-C944-823C-F6BD3DD2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n-gb">
                <a:sym typeface="Montserrat"/>
              </a:rPr>
              <a:t>STRATEGIC BENEFITS UNIVERSITY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2D76B-3CB0-D34F-B47C-3FDC8C500D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rtlCol="false">
            <a:normAutofit/>
          </a:bodyPr>
          <a:lstStyle/>
          <a:p>
            <a:pPr rtl="false"/>
            <a:r>
              <a:rPr lang="en-gb"/>
              <a:t>Positioning university as European leader in innovative teaching and learning (challenge-based learning)</a:t>
            </a:r>
          </a:p>
          <a:p>
            <a:pPr rtl="false"/>
            <a:r>
              <a:rPr lang="en-gb"/>
              <a:t>Access to possible European follow up funding</a:t>
            </a:r>
          </a:p>
          <a:p>
            <a:pPr rtl="false"/>
            <a:r>
              <a:rPr lang="en-gb"/>
              <a:t>Possibility to experiment with flexible and demand driven education outside regular structure</a:t>
            </a:r>
          </a:p>
          <a:p>
            <a:pPr rtl="false"/>
            <a:r>
              <a:rPr lang="en-gb">
                <a:ea typeface="Calibri"/>
                <a:cs typeface="Calibri"/>
                <a:sym typeface="Calibri"/>
              </a:rPr>
              <a:t>Making relevant impact by focusing education, research and valorization on UN Sustainable Development Goals starting with Smart cities and regions</a:t>
            </a:r>
          </a:p>
          <a:p>
            <a:pPr rtl="false"/>
            <a:r>
              <a:rPr lang="en-gb">
                <a:ea typeface="Calibri"/>
                <a:cs typeface="Calibri"/>
                <a:sym typeface="Calibri"/>
              </a:rPr>
              <a:t>Developing SDG related micro credentials and competence passport (11 universities and numerous stakeholders) </a:t>
            </a:r>
          </a:p>
          <a:p>
            <a:pPr rtl="false"/>
            <a:r>
              <a:rPr lang="en-gb">
                <a:ea typeface="Calibri"/>
                <a:cs typeface="Calibri"/>
                <a:sym typeface="Calibri"/>
              </a:rPr>
              <a:t>Rolling out a joint European concept to involve professionals in universities</a:t>
            </a:r>
          </a:p>
          <a:p>
            <a:pPr rtl="false"/>
            <a:r>
              <a:rPr lang="en-gb">
                <a:cs typeface="Calibri"/>
                <a:sym typeface="Calibri"/>
              </a:rPr>
              <a:t>Giving a boost to internal innovation and digitalization agenda in Education</a:t>
            </a:r>
          </a:p>
          <a:p>
            <a:pPr rtl="false"/>
            <a:r>
              <a:rPr lang="en-gb"/>
              <a:t>Involve industry and society in teaching and learning on European level and magnitude</a:t>
            </a:r>
          </a:p>
        </p:txBody>
      </p:sp>
    </p:spTree>
    <p:extLst>
      <p:ext uri="{BB962C8B-B14F-4D97-AF65-F5344CB8AC3E}">
        <p14:creationId xmlns:p14="http://schemas.microsoft.com/office/powerpoint/2010/main" val="1730862747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188415-015A-8049-86BB-76EF18999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false"/>
          <a:lstStyle/>
          <a:p>
            <a:pPr rtl="false"/>
            <a:fld id="{8058B161-F49A-D04B-8BE7-76DEFF6C3AF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9461B6-3771-C944-823C-F6BD3DD2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false"/>
          <a:lstStyle/>
          <a:p>
            <a:pPr rtl="false"/>
            <a:r>
              <a:rPr lang="en-gb">
                <a:sym typeface="Montserrat"/>
              </a:rPr>
              <a:t>UNIVERTY COMMITMENT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2D76B-3CB0-D34F-B47C-3FDC8C500D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rtlCol="false">
            <a:normAutofit/>
          </a:bodyPr>
          <a:lstStyle/>
          <a:p>
            <a:pPr marL="0" indent="0" rtl="false">
              <a:buNone/>
            </a:pPr>
            <a:r>
              <a:rPr lang="en-gb" b="1"/>
              <a:t>Organisational commitment:</a:t>
            </a:r>
            <a:endParaRPr lang="de-DE" b="1" dirty="0"/>
          </a:p>
          <a:p>
            <a:pPr rtl="false"/>
            <a:r>
              <a:rPr lang="en-gb"/>
              <a:t>Alignment relevant existing education/ valorisation activities at the universities (like summer schools, hackathons, creathons) </a:t>
            </a:r>
          </a:p>
          <a:p>
            <a:pPr rtl="false"/>
            <a:r>
              <a:rPr lang="en-gb"/>
              <a:t>Connecting ECIU university with strategic university plan</a:t>
            </a:r>
          </a:p>
          <a:p>
            <a:pPr rtl="false"/>
            <a:r>
              <a:rPr lang="en-gb"/>
              <a:t>Aligning (strategic) capacity of service/ support departments to allow flexible and pragmatic support for the project</a:t>
            </a:r>
          </a:p>
          <a:p>
            <a:pPr rtl="false"/>
            <a:r>
              <a:rPr lang="en-gb"/>
              <a:t>Freeing up capacity of academic staff to participate </a:t>
            </a:r>
          </a:p>
          <a:p>
            <a:pPr rtl="false"/>
            <a:endParaRPr lang="de-DE" dirty="0"/>
          </a:p>
          <a:p>
            <a:pPr rtl="false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62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accent4"/>
          </a:solidFill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4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1947</Words>
  <Application>Microsoft Office PowerPoint</Application>
  <PresentationFormat>Widescreen</PresentationFormat>
  <Paragraphs>325</Paragraphs>
  <Slides>29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8" baseType="lpstr">
      <vt:lpstr>Symbol</vt:lpstr>
      <vt:lpstr>Arial</vt:lpstr>
      <vt:lpstr>Montserrat</vt:lpstr>
      <vt:lpstr>Calibri</vt:lpstr>
      <vt:lpstr>Wingdings</vt:lpstr>
      <vt:lpstr>Latha</vt:lpstr>
      <vt:lpstr>Times New Roman</vt:lpstr>
      <vt:lpstr>Lato</vt:lpstr>
      <vt:lpstr>Office Theme</vt:lpstr>
      <vt:lpstr>ECIU UNIVERSITY</vt:lpstr>
      <vt:lpstr>Medlemsuniversiteter</vt:lpstr>
      <vt:lpstr>Nyt fælles europæisk universitet – ECIU University</vt:lpstr>
      <vt:lpstr>Nyt fælles europæisk universitet – ECIU University</vt:lpstr>
      <vt:lpstr>Nyt fælles europæisk universitet – ECIU University</vt:lpstr>
      <vt:lpstr>SUPPORTED BY</vt:lpstr>
      <vt:lpstr>Opportunities for member universities</vt:lpstr>
      <vt:lpstr>STRATEGIC BENEFITS UNIVERSITY</vt:lpstr>
      <vt:lpstr>UNIVERTY COMMITMENT</vt:lpstr>
      <vt:lpstr>INVOLVEMENT OF FACULTIES</vt:lpstr>
      <vt:lpstr>INVOLVEMENT OF FACULTIES</vt:lpstr>
      <vt:lpstr>INVOLVEMENT OF UNIVERSITY DEPARTMENTS</vt:lpstr>
      <vt:lpstr>INVOLVEMENT OF UNIVERSITY DEPARTMENTS</vt:lpstr>
      <vt:lpstr>Project activities </vt:lpstr>
      <vt:lpstr>THE CHALLENGE CYCLE</vt:lpstr>
      <vt:lpstr>WP 1 MANAGEMENT  UNIVERSITY OF TWENTE - SANDER LOTZE</vt:lpstr>
      <vt:lpstr>WP 2 CB RESEARCH  DUBLIN CITY UNIVERSITY - GREG HUGHES</vt:lpstr>
      <vt:lpstr>WP 3 CB EDUCATION  TECHNICAL UNIVERSITY HAMBURG - ANDREA BROSE</vt:lpstr>
      <vt:lpstr> WP 4 MICRO CREDENTIALS  TAMPERE UNIVERSITY - HENRI PRIKKALAINEN </vt:lpstr>
      <vt:lpstr>WP 5 CB INNOVATION  LINKÖPING UNIVERSITY - JAN AXELSSON</vt:lpstr>
      <vt:lpstr>WP 6  MOBILITY  UNIVERSITY OF AVEIRO - ARTHUR SILVA</vt:lpstr>
      <vt:lpstr>WP 7 JOINT SUPPORT SERVICES AND STRUCTURES  UNIVERSITY OF STAVANGER - INGRID STOKKELAND </vt:lpstr>
      <vt:lpstr>WP 8  MAKE ECIU UNIVERSITY REALITY  TAMPERE UNIVERSITY - HELI HARRIKARRI</vt:lpstr>
      <vt:lpstr>WP 9  DISSEMINATION AND SUSTAINABILITY  KAUNAS UNIVERSITY OF TECHNOLOGY - GIEDRE SADIEKAITE  </vt:lpstr>
      <vt:lpstr>Project organisation  </vt:lpstr>
      <vt:lpstr>PROJECT ORGANISATION</vt:lpstr>
      <vt:lpstr>WORKPACKAGE LEADERS</vt:lpstr>
      <vt:lpstr>ACTIVITY LEADS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Dean Meeting</dc:title>
  <dc:creator>Raphael Buchberger</dc:creator>
  <cp:lastModifiedBy>Lise Thorup-Pedersen</cp:lastModifiedBy>
  <cp:revision>55</cp:revision>
  <cp:lastPrinted>2019-10-28T13:18:00Z</cp:lastPrinted>
  <dcterms:created xsi:type="dcterms:W3CDTF">2019-09-24T19:40:57Z</dcterms:created>
  <dcterms:modified xsi:type="dcterms:W3CDTF">2020-09-25T10:25:07Z</dcterms:modified>
</cp:coreProperties>
</file>