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93" r:id="rId5"/>
    <p:sldMasterId id="2147484105" r:id="rId6"/>
  </p:sldMasterIdLst>
  <p:notesMasterIdLst>
    <p:notesMasterId r:id="rId35"/>
  </p:notesMasterIdLst>
  <p:sldIdLst>
    <p:sldId id="274" r:id="rId7"/>
    <p:sldId id="465" r:id="rId8"/>
    <p:sldId id="272" r:id="rId9"/>
    <p:sldId id="271" r:id="rId10"/>
    <p:sldId id="269" r:id="rId11"/>
    <p:sldId id="473" r:id="rId12"/>
    <p:sldId id="472" r:id="rId13"/>
    <p:sldId id="474" r:id="rId14"/>
    <p:sldId id="280" r:id="rId15"/>
    <p:sldId id="479" r:id="rId16"/>
    <p:sldId id="277" r:id="rId17"/>
    <p:sldId id="278" r:id="rId18"/>
    <p:sldId id="475" r:id="rId19"/>
    <p:sldId id="404" r:id="rId20"/>
    <p:sldId id="262" r:id="rId21"/>
    <p:sldId id="405" r:id="rId22"/>
    <p:sldId id="407" r:id="rId23"/>
    <p:sldId id="406" r:id="rId24"/>
    <p:sldId id="409" r:id="rId25"/>
    <p:sldId id="408" r:id="rId26"/>
    <p:sldId id="279" r:id="rId27"/>
    <p:sldId id="480" r:id="rId28"/>
    <p:sldId id="481" r:id="rId29"/>
    <p:sldId id="469" r:id="rId30"/>
    <p:sldId id="486" r:id="rId31"/>
    <p:sldId id="483" r:id="rId32"/>
    <p:sldId id="485" r:id="rId33"/>
    <p:sldId id="4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33" autoAdjust="0"/>
  </p:normalViewPr>
  <p:slideViewPr>
    <p:cSldViewPr snapToGrid="0">
      <p:cViewPr varScale="1">
        <p:scale>
          <a:sx n="154" d="100"/>
          <a:sy n="154" d="100"/>
        </p:scale>
        <p:origin x="534" y="132"/>
      </p:cViewPr>
      <p:guideLst/>
    </p:cSldViewPr>
  </p:slideViewPr>
  <p:outlineViewPr>
    <p:cViewPr>
      <p:scale>
        <a:sx n="33" d="100"/>
        <a:sy n="33" d="100"/>
      </p:scale>
      <p:origin x="0" y="-10404"/>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per Patrick Bährentz" userId="77b1b84d-d088-406d-ab0b-657985bf99c7" providerId="ADAL" clId="{5BED7929-982F-4FD2-B972-03C4926F9178}"/>
    <pc:docChg chg="modSld">
      <pc:chgData name="Kasper Patrick Bährentz" userId="77b1b84d-d088-406d-ab0b-657985bf99c7" providerId="ADAL" clId="{5BED7929-982F-4FD2-B972-03C4926F9178}" dt="2024-09-09T10:55:43.263" v="1" actId="20577"/>
      <pc:docMkLst>
        <pc:docMk/>
      </pc:docMkLst>
      <pc:sldChg chg="modSp mod">
        <pc:chgData name="Kasper Patrick Bährentz" userId="77b1b84d-d088-406d-ab0b-657985bf99c7" providerId="ADAL" clId="{5BED7929-982F-4FD2-B972-03C4926F9178}" dt="2024-09-09T10:55:43.263" v="1" actId="20577"/>
        <pc:sldMkLst>
          <pc:docMk/>
          <pc:sldMk cId="509629404" sldId="475"/>
        </pc:sldMkLst>
        <pc:spChg chg="mod">
          <ac:chgData name="Kasper Patrick Bährentz" userId="77b1b84d-d088-406d-ab0b-657985bf99c7" providerId="ADAL" clId="{5BED7929-982F-4FD2-B972-03C4926F9178}" dt="2024-09-09T10:55:43.263" v="1" actId="20577"/>
          <ac:spMkLst>
            <pc:docMk/>
            <pc:sldMk cId="509629404" sldId="475"/>
            <ac:spMk id="9" creationId="{7EA662F2-9B0E-8DE2-7296-319F4202CB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FDF8A-5663-438C-B218-50DCB58D472F}" type="datetimeFigureOut">
              <a:t>09-09-2024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2E053-8D3E-4A6A-A984-208A91D8B398}" type="slidenum">
              <a:t>‹#›</a:t>
            </a:fld>
            <a:endParaRPr lang="en-US"/>
          </a:p>
        </p:txBody>
      </p:sp>
    </p:spTree>
    <p:extLst>
      <p:ext uri="{BB962C8B-B14F-4D97-AF65-F5344CB8AC3E}">
        <p14:creationId xmlns:p14="http://schemas.microsoft.com/office/powerpoint/2010/main" val="372659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dirty="0"/>
          </a:p>
        </p:txBody>
      </p:sp>
    </p:spTree>
    <p:extLst>
      <p:ext uri="{BB962C8B-B14F-4D97-AF65-F5344CB8AC3E}">
        <p14:creationId xmlns:p14="http://schemas.microsoft.com/office/powerpoint/2010/main" val="190651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a:ea typeface="Calibri"/>
                <a:cs typeface="Calibri"/>
              </a:rPr>
              <a:t>Samtalen</a:t>
            </a:r>
            <a:r>
              <a:rPr lang="en-US" dirty="0">
                <a:ea typeface="Calibri"/>
                <a:cs typeface="Calibri"/>
              </a:rPr>
              <a:t> </a:t>
            </a:r>
            <a:r>
              <a:rPr lang="en-US" dirty="0" err="1">
                <a:ea typeface="Calibri"/>
                <a:cs typeface="Calibri"/>
              </a:rPr>
              <a:t>indledes</a:t>
            </a:r>
            <a:r>
              <a:rPr lang="en-US" dirty="0">
                <a:ea typeface="Calibri"/>
                <a:cs typeface="Calibri"/>
              </a:rPr>
              <a:t> med, at </a:t>
            </a:r>
            <a:r>
              <a:rPr lang="en-US" dirty="0" err="1">
                <a:ea typeface="Calibri"/>
                <a:cs typeface="Calibri"/>
              </a:rPr>
              <a:t>hver</a:t>
            </a:r>
            <a:r>
              <a:rPr lang="en-US" dirty="0">
                <a:ea typeface="Calibri"/>
                <a:cs typeface="Calibri"/>
              </a:rPr>
              <a:t> </a:t>
            </a:r>
            <a:r>
              <a:rPr lang="en-US" dirty="0" err="1">
                <a:ea typeface="Calibri"/>
                <a:cs typeface="Calibri"/>
              </a:rPr>
              <a:t>studerende</a:t>
            </a:r>
            <a:r>
              <a:rPr lang="en-US" dirty="0">
                <a:ea typeface="Calibri"/>
                <a:cs typeface="Calibri"/>
              </a:rPr>
              <a:t> </a:t>
            </a:r>
            <a:r>
              <a:rPr lang="en-US" dirty="0" err="1">
                <a:ea typeface="Calibri"/>
                <a:cs typeface="Calibri"/>
              </a:rPr>
              <a:t>får</a:t>
            </a:r>
            <a:r>
              <a:rPr lang="en-US" dirty="0">
                <a:ea typeface="Calibri"/>
                <a:cs typeface="Calibri"/>
              </a:rPr>
              <a:t> </a:t>
            </a:r>
            <a:r>
              <a:rPr lang="en-US" dirty="0" err="1">
                <a:ea typeface="Calibri"/>
                <a:cs typeface="Calibri"/>
              </a:rPr>
              <a:t>mulighed</a:t>
            </a:r>
            <a:r>
              <a:rPr lang="en-US" dirty="0">
                <a:ea typeface="Calibri"/>
                <a:cs typeface="Calibri"/>
              </a:rPr>
              <a:t> for at </a:t>
            </a:r>
            <a:r>
              <a:rPr lang="en-US" dirty="0" err="1">
                <a:ea typeface="Calibri"/>
                <a:cs typeface="Calibri"/>
              </a:rPr>
              <a:t>svare</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spørgsmålene</a:t>
            </a:r>
            <a:r>
              <a:rPr lang="en-US" dirty="0">
                <a:ea typeface="Calibri"/>
                <a:cs typeface="Calibri"/>
              </a:rPr>
              <a:t>.</a:t>
            </a:r>
          </a:p>
          <a:p>
            <a:r>
              <a:rPr lang="en-US" dirty="0" err="1">
                <a:ea typeface="Calibri"/>
                <a:cs typeface="Calibri"/>
              </a:rPr>
              <a:t>Spørgsmålene</a:t>
            </a:r>
            <a:r>
              <a:rPr lang="en-US" dirty="0">
                <a:ea typeface="Calibri"/>
                <a:cs typeface="Calibri"/>
              </a:rPr>
              <a:t> er </a:t>
            </a:r>
            <a:r>
              <a:rPr lang="en-US" dirty="0" err="1">
                <a:ea typeface="Calibri"/>
                <a:cs typeface="Calibri"/>
              </a:rPr>
              <a:t>sendt</a:t>
            </a:r>
            <a:r>
              <a:rPr lang="en-US" dirty="0">
                <a:ea typeface="Calibri"/>
                <a:cs typeface="Calibri"/>
              </a:rPr>
              <a:t> </a:t>
            </a:r>
            <a:r>
              <a:rPr lang="en-US" dirty="0" err="1">
                <a:ea typeface="Calibri"/>
                <a:cs typeface="Calibri"/>
              </a:rPr>
              <a:t>til</a:t>
            </a:r>
            <a:r>
              <a:rPr lang="en-US" dirty="0">
                <a:ea typeface="Calibri"/>
                <a:cs typeface="Calibri"/>
              </a:rPr>
              <a:t> de </a:t>
            </a:r>
            <a:r>
              <a:rPr lang="en-US" dirty="0" err="1">
                <a:ea typeface="Calibri"/>
                <a:cs typeface="Calibri"/>
              </a:rPr>
              <a:t>studerende</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forhånd</a:t>
            </a:r>
            <a:r>
              <a:rPr lang="en-US" dirty="0">
                <a:ea typeface="Calibri"/>
                <a:cs typeface="Calibri"/>
              </a:rPr>
              <a:t>.</a:t>
            </a:r>
          </a:p>
        </p:txBody>
      </p:sp>
      <p:sp>
        <p:nvSpPr>
          <p:cNvPr id="4" name="Pladsholder til slidenummer 3"/>
          <p:cNvSpPr>
            <a:spLocks noGrp="1"/>
          </p:cNvSpPr>
          <p:nvPr>
            <p:ph type="sldNum" sz="quarter" idx="5"/>
          </p:nvPr>
        </p:nvSpPr>
        <p:spPr/>
        <p:txBody>
          <a:bodyPr/>
          <a:lstStyle/>
          <a:p>
            <a:fld id="{4912E053-8D3E-4A6A-A984-208A91D8B398}" type="slidenum">
              <a:rPr lang="da-DK"/>
              <a:t>23</a:t>
            </a:fld>
            <a:endParaRPr lang="da-DK"/>
          </a:p>
        </p:txBody>
      </p:sp>
    </p:spTree>
    <p:extLst>
      <p:ext uri="{BB962C8B-B14F-4D97-AF65-F5344CB8AC3E}">
        <p14:creationId xmlns:p14="http://schemas.microsoft.com/office/powerpoint/2010/main" val="420871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ea typeface="Calibri"/>
                <a:cs typeface="Calibri"/>
              </a:rPr>
              <a:t>I bund </a:t>
            </a:r>
            <a:r>
              <a:rPr lang="en-US" dirty="0" err="1">
                <a:ea typeface="Calibri"/>
                <a:cs typeface="Calibri"/>
              </a:rPr>
              <a:t>og</a:t>
            </a:r>
            <a:r>
              <a:rPr lang="en-US" dirty="0">
                <a:ea typeface="Calibri"/>
                <a:cs typeface="Calibri"/>
              </a:rPr>
              <a:t> </a:t>
            </a:r>
            <a:r>
              <a:rPr lang="en-US" dirty="0" err="1">
                <a:ea typeface="Calibri"/>
                <a:cs typeface="Calibri"/>
              </a:rPr>
              <a:t>grund</a:t>
            </a:r>
            <a:r>
              <a:rPr lang="en-US" dirty="0">
                <a:ea typeface="Calibri"/>
                <a:cs typeface="Calibri"/>
              </a:rPr>
              <a:t> </a:t>
            </a:r>
            <a:r>
              <a:rPr lang="en-US" dirty="0" err="1">
                <a:ea typeface="Calibri"/>
                <a:cs typeface="Calibri"/>
              </a:rPr>
              <a:t>kan</a:t>
            </a:r>
            <a:r>
              <a:rPr lang="en-US" dirty="0">
                <a:ea typeface="Calibri"/>
                <a:cs typeface="Calibri"/>
              </a:rPr>
              <a:t> man </a:t>
            </a:r>
            <a:r>
              <a:rPr lang="en-US" dirty="0" err="1">
                <a:ea typeface="Calibri"/>
                <a:cs typeface="Calibri"/>
              </a:rPr>
              <a:t>sige</a:t>
            </a:r>
            <a:r>
              <a:rPr lang="en-US" dirty="0">
                <a:ea typeface="Calibri"/>
                <a:cs typeface="Calibri"/>
              </a:rPr>
              <a:t>, at </a:t>
            </a:r>
            <a:r>
              <a:rPr lang="en-US" dirty="0" err="1">
                <a:ea typeface="Calibri"/>
                <a:cs typeface="Calibri"/>
              </a:rPr>
              <a:t>en</a:t>
            </a:r>
            <a:r>
              <a:rPr lang="en-US" dirty="0">
                <a:ea typeface="Calibri"/>
                <a:cs typeface="Calibri"/>
              </a:rPr>
              <a:t> </a:t>
            </a:r>
            <a:r>
              <a:rPr lang="en-US" dirty="0" err="1">
                <a:ea typeface="Calibri"/>
                <a:cs typeface="Calibri"/>
              </a:rPr>
              <a:t>stor</a:t>
            </a:r>
            <a:r>
              <a:rPr lang="en-US" dirty="0">
                <a:ea typeface="Calibri"/>
                <a:cs typeface="Calibri"/>
              </a:rPr>
              <a:t> del </a:t>
            </a:r>
            <a:r>
              <a:rPr lang="en-US" dirty="0" err="1">
                <a:ea typeface="Calibri"/>
                <a:cs typeface="Calibri"/>
              </a:rPr>
              <a:t>af</a:t>
            </a:r>
            <a:r>
              <a:rPr lang="en-US" dirty="0">
                <a:ea typeface="Calibri"/>
                <a:cs typeface="Calibri"/>
              </a:rPr>
              <a:t> </a:t>
            </a:r>
            <a:r>
              <a:rPr lang="en-US" dirty="0" err="1">
                <a:ea typeface="Calibri"/>
                <a:cs typeface="Calibri"/>
              </a:rPr>
              <a:t>fundamentet</a:t>
            </a:r>
            <a:r>
              <a:rPr lang="en-US" dirty="0">
                <a:ea typeface="Calibri"/>
                <a:cs typeface="Calibri"/>
              </a:rPr>
              <a:t> </a:t>
            </a:r>
            <a:r>
              <a:rPr lang="en-US" dirty="0" err="1">
                <a:ea typeface="Calibri"/>
                <a:cs typeface="Calibri"/>
              </a:rPr>
              <a:t>til</a:t>
            </a:r>
            <a:r>
              <a:rPr lang="en-US" dirty="0">
                <a:ea typeface="Calibri"/>
                <a:cs typeface="Calibri"/>
              </a:rPr>
              <a:t> det </a:t>
            </a:r>
            <a:r>
              <a:rPr lang="en-US" dirty="0" err="1">
                <a:ea typeface="Calibri"/>
                <a:cs typeface="Calibri"/>
              </a:rPr>
              <a:t>gode</a:t>
            </a:r>
            <a:r>
              <a:rPr lang="en-US" dirty="0">
                <a:ea typeface="Calibri"/>
                <a:cs typeface="Calibri"/>
              </a:rPr>
              <a:t> </a:t>
            </a:r>
            <a:r>
              <a:rPr lang="en-US" dirty="0" err="1">
                <a:ea typeface="Calibri"/>
                <a:cs typeface="Calibri"/>
              </a:rPr>
              <a:t>gruppesamarbejde</a:t>
            </a:r>
            <a:r>
              <a:rPr lang="en-US" dirty="0">
                <a:ea typeface="Calibri"/>
                <a:cs typeface="Calibri"/>
              </a:rPr>
              <a:t> starter hos dig </a:t>
            </a:r>
            <a:r>
              <a:rPr lang="en-US" dirty="0" err="1">
                <a:ea typeface="Calibri"/>
                <a:cs typeface="Calibri"/>
              </a:rPr>
              <a:t>selv</a:t>
            </a:r>
            <a:r>
              <a:rPr lang="en-US" dirty="0">
                <a:ea typeface="Calibri"/>
                <a:cs typeface="Calibri"/>
              </a:rPr>
              <a:t>: Hvad er dine </a:t>
            </a:r>
            <a:r>
              <a:rPr lang="en-US" dirty="0" err="1">
                <a:ea typeface="Calibri"/>
                <a:cs typeface="Calibri"/>
              </a:rPr>
              <a:t>styrker</a:t>
            </a:r>
            <a:r>
              <a:rPr lang="en-US" dirty="0">
                <a:ea typeface="Calibri"/>
                <a:cs typeface="Calibri"/>
              </a:rPr>
              <a:t>, </a:t>
            </a:r>
            <a:r>
              <a:rPr lang="en-US" dirty="0" err="1">
                <a:ea typeface="Calibri"/>
                <a:cs typeface="Calibri"/>
              </a:rPr>
              <a:t>slagsider</a:t>
            </a:r>
            <a:r>
              <a:rPr lang="en-US" dirty="0">
                <a:ea typeface="Calibri"/>
                <a:cs typeface="Calibri"/>
              </a:rPr>
              <a:t>, </a:t>
            </a:r>
            <a:r>
              <a:rPr lang="en-US" dirty="0" err="1">
                <a:ea typeface="Calibri"/>
                <a:cs typeface="Calibri"/>
              </a:rPr>
              <a:t>præferencer</a:t>
            </a:r>
            <a:r>
              <a:rPr lang="en-US" dirty="0">
                <a:ea typeface="Calibri"/>
                <a:cs typeface="Calibri"/>
              </a:rPr>
              <a:t> </a:t>
            </a:r>
            <a:r>
              <a:rPr lang="en-US" dirty="0" err="1">
                <a:ea typeface="Calibri"/>
                <a:cs typeface="Calibri"/>
              </a:rPr>
              <a:t>osv</a:t>
            </a:r>
            <a:r>
              <a:rPr lang="en-US" dirty="0">
                <a:ea typeface="Calibri"/>
                <a:cs typeface="Calibri"/>
              </a:rPr>
              <a:t> – </a:t>
            </a:r>
            <a:r>
              <a:rPr lang="en-US" dirty="0" err="1">
                <a:ea typeface="Calibri"/>
                <a:cs typeface="Calibri"/>
              </a:rPr>
              <a:t>og</a:t>
            </a:r>
            <a:r>
              <a:rPr lang="en-US" dirty="0">
                <a:ea typeface="Calibri"/>
                <a:cs typeface="Calibri"/>
              </a:rPr>
              <a:t> </a:t>
            </a:r>
            <a:r>
              <a:rPr lang="en-US" dirty="0" err="1">
                <a:ea typeface="Calibri"/>
                <a:cs typeface="Calibri"/>
              </a:rPr>
              <a:t>hvad</a:t>
            </a:r>
            <a:r>
              <a:rPr lang="en-US" dirty="0">
                <a:ea typeface="Calibri"/>
                <a:cs typeface="Calibri"/>
              </a:rPr>
              <a:t> </a:t>
            </a:r>
            <a:r>
              <a:rPr lang="en-US" dirty="0" err="1">
                <a:ea typeface="Calibri"/>
                <a:cs typeface="Calibri"/>
              </a:rPr>
              <a:t>skal</a:t>
            </a:r>
            <a:r>
              <a:rPr lang="en-US" dirty="0">
                <a:ea typeface="Calibri"/>
                <a:cs typeface="Calibri"/>
              </a:rPr>
              <a:t> der </a:t>
            </a:r>
            <a:r>
              <a:rPr lang="en-US" dirty="0" err="1">
                <a:ea typeface="Calibri"/>
                <a:cs typeface="Calibri"/>
              </a:rPr>
              <a:t>til</a:t>
            </a:r>
            <a:r>
              <a:rPr lang="en-US" dirty="0">
                <a:ea typeface="Calibri"/>
                <a:cs typeface="Calibri"/>
              </a:rPr>
              <a:t> for at </a:t>
            </a:r>
            <a:r>
              <a:rPr lang="en-US" dirty="0" err="1">
                <a:ea typeface="Calibri"/>
                <a:cs typeface="Calibri"/>
              </a:rPr>
              <a:t>supplere</a:t>
            </a:r>
            <a:r>
              <a:rPr lang="en-US" dirty="0">
                <a:ea typeface="Calibri"/>
                <a:cs typeface="Calibri"/>
              </a:rPr>
              <a:t> det`?</a:t>
            </a:r>
          </a:p>
          <a:p>
            <a:endParaRPr lang="en-US">
              <a:ea typeface="Calibri"/>
              <a:cs typeface="Calibri"/>
            </a:endParaRPr>
          </a:p>
          <a:p>
            <a:r>
              <a:rPr lang="en-US" err="1">
                <a:ea typeface="Calibri"/>
                <a:cs typeface="Calibri"/>
              </a:rPr>
              <a:t>Profilerne</a:t>
            </a:r>
            <a:r>
              <a:rPr lang="en-US" dirty="0">
                <a:ea typeface="Calibri"/>
                <a:cs typeface="Calibri"/>
              </a:rPr>
              <a:t> </a:t>
            </a:r>
            <a:r>
              <a:rPr lang="en-US" err="1">
                <a:ea typeface="Calibri"/>
                <a:cs typeface="Calibri"/>
              </a:rPr>
              <a:t>skal</a:t>
            </a:r>
            <a:r>
              <a:rPr lang="en-US" dirty="0">
                <a:ea typeface="Calibri"/>
                <a:cs typeface="Calibri"/>
              </a:rPr>
              <a:t> </a:t>
            </a:r>
            <a:r>
              <a:rPr lang="en-US" err="1">
                <a:ea typeface="Calibri"/>
                <a:cs typeface="Calibri"/>
              </a:rPr>
              <a:t>selvfølgelig</a:t>
            </a:r>
            <a:r>
              <a:rPr lang="en-US" dirty="0">
                <a:ea typeface="Calibri"/>
                <a:cs typeface="Calibri"/>
              </a:rPr>
              <a:t> </a:t>
            </a:r>
            <a:r>
              <a:rPr lang="en-US" err="1">
                <a:ea typeface="Calibri"/>
                <a:cs typeface="Calibri"/>
              </a:rPr>
              <a:t>tages</a:t>
            </a:r>
            <a:r>
              <a:rPr lang="en-US" dirty="0">
                <a:ea typeface="Calibri"/>
                <a:cs typeface="Calibri"/>
              </a:rPr>
              <a:t> med et gran salt, men det </a:t>
            </a:r>
            <a:r>
              <a:rPr lang="en-US" err="1">
                <a:ea typeface="Calibri"/>
                <a:cs typeface="Calibri"/>
              </a:rPr>
              <a:t>kan</a:t>
            </a:r>
            <a:r>
              <a:rPr lang="en-US" dirty="0">
                <a:ea typeface="Calibri"/>
                <a:cs typeface="Calibri"/>
              </a:rPr>
              <a:t> </a:t>
            </a:r>
            <a:r>
              <a:rPr lang="en-US" err="1">
                <a:ea typeface="Calibri"/>
                <a:cs typeface="Calibri"/>
              </a:rPr>
              <a:t>være</a:t>
            </a:r>
            <a:r>
              <a:rPr lang="en-US" dirty="0">
                <a:ea typeface="Calibri"/>
                <a:cs typeface="Calibri"/>
              </a:rPr>
              <a:t> </a:t>
            </a:r>
            <a:r>
              <a:rPr lang="en-US" err="1">
                <a:ea typeface="Calibri"/>
                <a:cs typeface="Calibri"/>
              </a:rPr>
              <a:t>en</a:t>
            </a:r>
            <a:r>
              <a:rPr lang="en-US" dirty="0">
                <a:ea typeface="Calibri"/>
                <a:cs typeface="Calibri"/>
              </a:rPr>
              <a:t> fin </a:t>
            </a:r>
            <a:r>
              <a:rPr lang="en-US" err="1">
                <a:ea typeface="Calibri"/>
                <a:cs typeface="Calibri"/>
              </a:rPr>
              <a:t>rettesnor</a:t>
            </a:r>
            <a:r>
              <a:rPr lang="en-US" dirty="0">
                <a:ea typeface="Calibri"/>
                <a:cs typeface="Calibri"/>
              </a:rPr>
              <a:t>, </a:t>
            </a:r>
            <a:r>
              <a:rPr lang="en-US" err="1">
                <a:ea typeface="Calibri"/>
                <a:cs typeface="Calibri"/>
              </a:rPr>
              <a:t>når</a:t>
            </a:r>
            <a:r>
              <a:rPr lang="en-US" dirty="0">
                <a:ea typeface="Calibri"/>
                <a:cs typeface="Calibri"/>
              </a:rPr>
              <a:t> der </a:t>
            </a:r>
            <a:r>
              <a:rPr lang="en-US" err="1">
                <a:ea typeface="Calibri"/>
                <a:cs typeface="Calibri"/>
              </a:rPr>
              <a:t>skal</a:t>
            </a:r>
            <a:r>
              <a:rPr lang="en-US" dirty="0">
                <a:ea typeface="Calibri"/>
                <a:cs typeface="Calibri"/>
              </a:rPr>
              <a:t> </a:t>
            </a:r>
            <a:r>
              <a:rPr lang="en-US" err="1">
                <a:ea typeface="Calibri"/>
                <a:cs typeface="Calibri"/>
              </a:rPr>
              <a:t>reflekteres</a:t>
            </a:r>
            <a:r>
              <a:rPr lang="en-US" dirty="0">
                <a:ea typeface="Calibri"/>
                <a:cs typeface="Calibri"/>
              </a:rPr>
              <a:t> over, </a:t>
            </a:r>
            <a:r>
              <a:rPr lang="en-US" err="1">
                <a:ea typeface="Calibri"/>
                <a:cs typeface="Calibri"/>
              </a:rPr>
              <a:t>hvordan</a:t>
            </a:r>
            <a:r>
              <a:rPr lang="en-US" dirty="0">
                <a:ea typeface="Calibri"/>
                <a:cs typeface="Calibri"/>
              </a:rPr>
              <a:t> man </a:t>
            </a:r>
            <a:r>
              <a:rPr lang="en-US" err="1">
                <a:ea typeface="Calibri"/>
                <a:cs typeface="Calibri"/>
              </a:rPr>
              <a:t>selv</a:t>
            </a:r>
            <a:r>
              <a:rPr lang="en-US" dirty="0">
                <a:ea typeface="Calibri"/>
                <a:cs typeface="Calibri"/>
              </a:rPr>
              <a:t> er </a:t>
            </a:r>
            <a:r>
              <a:rPr lang="en-US" err="1">
                <a:ea typeface="Calibri"/>
                <a:cs typeface="Calibri"/>
              </a:rPr>
              <a:t>skruet</a:t>
            </a:r>
            <a:r>
              <a:rPr lang="en-US" dirty="0">
                <a:ea typeface="Calibri"/>
                <a:cs typeface="Calibri"/>
              </a:rPr>
              <a:t> </a:t>
            </a:r>
            <a:r>
              <a:rPr lang="en-US" err="1">
                <a:ea typeface="Calibri"/>
                <a:cs typeface="Calibri"/>
              </a:rPr>
              <a:t>sammen</a:t>
            </a:r>
            <a:r>
              <a:rPr lang="en-US" dirty="0">
                <a:ea typeface="Calibri"/>
                <a:cs typeface="Calibri"/>
              </a:rPr>
              <a:t> </a:t>
            </a:r>
            <a:r>
              <a:rPr lang="en-US" err="1">
                <a:ea typeface="Calibri"/>
                <a:cs typeface="Calibri"/>
              </a:rPr>
              <a:t>og</a:t>
            </a:r>
            <a:r>
              <a:rPr lang="en-US" dirty="0">
                <a:ea typeface="Calibri"/>
                <a:cs typeface="Calibri"/>
              </a:rPr>
              <a:t> </a:t>
            </a:r>
            <a:r>
              <a:rPr lang="en-US" err="1">
                <a:ea typeface="Calibri"/>
                <a:cs typeface="Calibri"/>
              </a:rPr>
              <a:t>hvordan</a:t>
            </a:r>
            <a:r>
              <a:rPr lang="en-US" dirty="0">
                <a:ea typeface="Calibri"/>
                <a:cs typeface="Calibri"/>
              </a:rPr>
              <a:t> man </a:t>
            </a:r>
            <a:r>
              <a:rPr lang="en-US" err="1">
                <a:ea typeface="Calibri"/>
                <a:cs typeface="Calibri"/>
              </a:rPr>
              <a:t>arbeder</a:t>
            </a:r>
            <a:r>
              <a:rPr lang="en-US" dirty="0">
                <a:ea typeface="Calibri"/>
                <a:cs typeface="Calibri"/>
              </a:rPr>
              <a:t> </a:t>
            </a:r>
            <a:r>
              <a:rPr lang="en-US" err="1">
                <a:ea typeface="Calibri"/>
                <a:cs typeface="Calibri"/>
              </a:rPr>
              <a:t>sammen</a:t>
            </a:r>
            <a:r>
              <a:rPr lang="en-US" dirty="0">
                <a:ea typeface="Calibri"/>
                <a:cs typeface="Calibri"/>
              </a:rPr>
              <a:t> med </a:t>
            </a:r>
            <a:r>
              <a:rPr lang="en-US" err="1">
                <a:ea typeface="Calibri"/>
                <a:cs typeface="Calibri"/>
              </a:rPr>
              <a:t>andre</a:t>
            </a:r>
            <a:r>
              <a:rPr lang="en-US" dirty="0">
                <a:ea typeface="Calibri"/>
                <a:cs typeface="Calibri"/>
              </a:rPr>
              <a:t> – </a:t>
            </a:r>
            <a:r>
              <a:rPr lang="en-US" err="1">
                <a:ea typeface="Calibri"/>
                <a:cs typeface="Calibri"/>
              </a:rPr>
              <a:t>som</a:t>
            </a:r>
            <a:r>
              <a:rPr lang="en-US" dirty="0">
                <a:ea typeface="Calibri"/>
                <a:cs typeface="Calibri"/>
              </a:rPr>
              <a:t> </a:t>
            </a:r>
            <a:r>
              <a:rPr lang="en-US" err="1">
                <a:ea typeface="Calibri"/>
                <a:cs typeface="Calibri"/>
              </a:rPr>
              <a:t>har</a:t>
            </a:r>
            <a:r>
              <a:rPr lang="en-US" dirty="0">
                <a:ea typeface="Calibri"/>
                <a:cs typeface="Calibri"/>
              </a:rPr>
              <a:t> </a:t>
            </a:r>
            <a:r>
              <a:rPr lang="en-US" err="1">
                <a:ea typeface="Calibri"/>
                <a:cs typeface="Calibri"/>
              </a:rPr>
              <a:t>helt</a:t>
            </a:r>
            <a:r>
              <a:rPr lang="en-US" dirty="0">
                <a:ea typeface="Calibri"/>
                <a:cs typeface="Calibri"/>
              </a:rPr>
              <a:t> </a:t>
            </a:r>
            <a:r>
              <a:rPr lang="en-US" err="1">
                <a:ea typeface="Calibri"/>
                <a:cs typeface="Calibri"/>
              </a:rPr>
              <a:t>anderledes</a:t>
            </a:r>
            <a:r>
              <a:rPr lang="en-US" dirty="0">
                <a:ea typeface="Calibri"/>
                <a:cs typeface="Calibri"/>
              </a:rPr>
              <a:t> </a:t>
            </a:r>
            <a:r>
              <a:rPr lang="en-US" err="1">
                <a:ea typeface="Calibri"/>
                <a:cs typeface="Calibri"/>
              </a:rPr>
              <a:t>præferencer</a:t>
            </a:r>
            <a:r>
              <a:rPr lang="en-US" dirty="0">
                <a:ea typeface="Calibri"/>
                <a:cs typeface="Calibri"/>
              </a:rPr>
              <a:t> </a:t>
            </a:r>
            <a:r>
              <a:rPr lang="en-US" err="1">
                <a:ea typeface="Calibri"/>
                <a:cs typeface="Calibri"/>
              </a:rPr>
              <a:t>og</a:t>
            </a:r>
            <a:r>
              <a:rPr lang="en-US" dirty="0">
                <a:ea typeface="Calibri"/>
                <a:cs typeface="Calibri"/>
              </a:rPr>
              <a:t> </a:t>
            </a:r>
            <a:r>
              <a:rPr lang="en-US" err="1">
                <a:ea typeface="Calibri"/>
                <a:cs typeface="Calibri"/>
              </a:rPr>
              <a:t>logikker</a:t>
            </a:r>
            <a:r>
              <a:rPr lang="en-US" dirty="0">
                <a:ea typeface="Calibri"/>
                <a:cs typeface="Calibri"/>
              </a:rPr>
              <a:t>.</a:t>
            </a:r>
          </a:p>
          <a:p>
            <a:endParaRPr lang="en-US" dirty="0">
              <a:ea typeface="Calibri"/>
              <a:cs typeface="Calibri"/>
            </a:endParaRPr>
          </a:p>
          <a:p>
            <a:r>
              <a:rPr lang="en-US" dirty="0" err="1">
                <a:ea typeface="Calibri"/>
                <a:cs typeface="Calibri"/>
              </a:rPr>
              <a:t>Tasten</a:t>
            </a:r>
            <a:r>
              <a:rPr lang="en-US" dirty="0">
                <a:ea typeface="Calibri"/>
                <a:cs typeface="Calibri"/>
              </a:rPr>
              <a:t> </a:t>
            </a:r>
            <a:r>
              <a:rPr lang="en-US" dirty="0" err="1">
                <a:ea typeface="Calibri"/>
                <a:cs typeface="Calibri"/>
              </a:rPr>
              <a:t>tages</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følges</a:t>
            </a:r>
            <a:r>
              <a:rPr lang="en-US" dirty="0">
                <a:ea typeface="Calibri"/>
                <a:cs typeface="Calibri"/>
              </a:rPr>
              <a:t> op </a:t>
            </a:r>
            <a:r>
              <a:rPr lang="en-US" dirty="0" err="1">
                <a:ea typeface="Calibri"/>
                <a:cs typeface="Calibri"/>
              </a:rPr>
              <a:t>af</a:t>
            </a:r>
            <a:r>
              <a:rPr lang="en-US" dirty="0">
                <a:ea typeface="Calibri"/>
                <a:cs typeface="Calibri"/>
              </a:rPr>
              <a:t> </a:t>
            </a:r>
            <a:r>
              <a:rPr lang="en-US" dirty="0" err="1">
                <a:ea typeface="Calibri"/>
                <a:cs typeface="Calibri"/>
              </a:rPr>
              <a:t>følgende</a:t>
            </a:r>
            <a:r>
              <a:rPr lang="en-US" dirty="0">
                <a:ea typeface="Calibri"/>
                <a:cs typeface="Calibri"/>
              </a:rPr>
              <a:t> </a:t>
            </a:r>
            <a:r>
              <a:rPr lang="en-US" dirty="0" err="1">
                <a:ea typeface="Calibri"/>
                <a:cs typeface="Calibri"/>
              </a:rPr>
              <a:t>spørgsmål</a:t>
            </a:r>
            <a:r>
              <a:rPr lang="en-US" dirty="0">
                <a:ea typeface="Calibri"/>
                <a:cs typeface="Calibri"/>
              </a:rPr>
              <a:t> </a:t>
            </a:r>
            <a:r>
              <a:rPr lang="en-US" dirty="0" err="1">
                <a:ea typeface="Calibri"/>
                <a:cs typeface="Calibri"/>
              </a:rPr>
              <a:t>i</a:t>
            </a:r>
            <a:r>
              <a:rPr lang="en-US" dirty="0">
                <a:ea typeface="Calibri"/>
                <a:cs typeface="Calibri"/>
              </a:rPr>
              <a:t> plenum:</a:t>
            </a:r>
          </a:p>
          <a:p>
            <a:pPr marL="228600" indent="-228600">
              <a:buAutoNum type="arabicParenR"/>
            </a:pPr>
            <a:r>
              <a:rPr lang="en-US" err="1">
                <a:ea typeface="Calibri"/>
                <a:cs typeface="Calibri"/>
              </a:rPr>
              <a:t>Hvilken</a:t>
            </a:r>
            <a:r>
              <a:rPr lang="en-US" dirty="0">
                <a:ea typeface="Calibri"/>
                <a:cs typeface="Calibri"/>
              </a:rPr>
              <a:t> </a:t>
            </a:r>
            <a:r>
              <a:rPr lang="en-US" err="1">
                <a:ea typeface="Calibri"/>
                <a:cs typeface="Calibri"/>
              </a:rPr>
              <a:t>profil</a:t>
            </a:r>
            <a:r>
              <a:rPr lang="en-US" dirty="0">
                <a:ea typeface="Calibri"/>
                <a:cs typeface="Calibri"/>
              </a:rPr>
              <a:t> </a:t>
            </a:r>
            <a:r>
              <a:rPr lang="en-US" err="1">
                <a:ea typeface="Calibri"/>
                <a:cs typeface="Calibri"/>
              </a:rPr>
              <a:t>har</a:t>
            </a:r>
            <a:r>
              <a:rPr lang="en-US">
                <a:ea typeface="Calibri"/>
                <a:cs typeface="Calibri"/>
              </a:rPr>
              <a:t> du?</a:t>
            </a:r>
          </a:p>
          <a:p>
            <a:pPr marL="228600" indent="-228600">
              <a:buAutoNum type="arabicParenR"/>
            </a:pPr>
            <a:r>
              <a:rPr lang="en-US" dirty="0">
                <a:ea typeface="Calibri"/>
                <a:cs typeface="Calibri"/>
              </a:rPr>
              <a:t>Hvad er </a:t>
            </a:r>
            <a:r>
              <a:rPr lang="en-US" dirty="0" err="1">
                <a:ea typeface="Calibri"/>
                <a:cs typeface="Calibri"/>
              </a:rPr>
              <a:t>nemt</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hvad</a:t>
            </a:r>
            <a:r>
              <a:rPr lang="en-US" dirty="0">
                <a:ea typeface="Calibri"/>
                <a:cs typeface="Calibri"/>
              </a:rPr>
              <a:t> er </a:t>
            </a:r>
            <a:r>
              <a:rPr lang="en-US" dirty="0" err="1">
                <a:ea typeface="Calibri"/>
                <a:cs typeface="Calibri"/>
              </a:rPr>
              <a:t>udfordrende</a:t>
            </a:r>
            <a:r>
              <a:rPr lang="en-US" dirty="0">
                <a:ea typeface="Calibri"/>
                <a:cs typeface="Calibri"/>
              </a:rPr>
              <a:t> for dig </a:t>
            </a:r>
            <a:r>
              <a:rPr lang="en-US" dirty="0" err="1">
                <a:ea typeface="Calibri"/>
                <a:cs typeface="Calibri"/>
              </a:rPr>
              <a:t>i</a:t>
            </a:r>
            <a:r>
              <a:rPr lang="en-US" dirty="0">
                <a:ea typeface="Calibri"/>
                <a:cs typeface="Calibri"/>
              </a:rPr>
              <a:t> </a:t>
            </a:r>
            <a:r>
              <a:rPr lang="en-US" dirty="0" err="1">
                <a:ea typeface="Calibri"/>
                <a:cs typeface="Calibri"/>
              </a:rPr>
              <a:t>sampillet</a:t>
            </a:r>
            <a:r>
              <a:rPr lang="en-US" dirty="0">
                <a:ea typeface="Calibri"/>
                <a:cs typeface="Calibri"/>
              </a:rPr>
              <a:t> med </a:t>
            </a:r>
            <a:r>
              <a:rPr lang="en-US" dirty="0" err="1">
                <a:ea typeface="Calibri"/>
                <a:cs typeface="Calibri"/>
              </a:rPr>
              <a:t>andre</a:t>
            </a:r>
            <a:r>
              <a:rPr lang="en-US" dirty="0">
                <a:ea typeface="Calibri"/>
                <a:cs typeface="Calibri"/>
              </a:rPr>
              <a:t> profiler?</a:t>
            </a:r>
          </a:p>
        </p:txBody>
      </p:sp>
      <p:sp>
        <p:nvSpPr>
          <p:cNvPr id="4" name="Pladsholder til slidenummer 3"/>
          <p:cNvSpPr>
            <a:spLocks noGrp="1"/>
          </p:cNvSpPr>
          <p:nvPr>
            <p:ph type="sldNum" sz="quarter" idx="5"/>
          </p:nvPr>
        </p:nvSpPr>
        <p:spPr/>
        <p:txBody>
          <a:bodyPr/>
          <a:lstStyle/>
          <a:p>
            <a:fld id="{8C896355-3DDC-9949-861F-AD0908BFCC23}" type="slidenum">
              <a:rPr lang="en-US" smtClean="0"/>
              <a:t>24</a:t>
            </a:fld>
            <a:endParaRPr lang="en-US"/>
          </a:p>
        </p:txBody>
      </p:sp>
    </p:spTree>
    <p:extLst>
      <p:ext uri="{BB962C8B-B14F-4D97-AF65-F5344CB8AC3E}">
        <p14:creationId xmlns:p14="http://schemas.microsoft.com/office/powerpoint/2010/main" val="204269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ea typeface="Calibri"/>
                <a:cs typeface="Calibri"/>
              </a:rPr>
              <a:t>I bund </a:t>
            </a:r>
            <a:r>
              <a:rPr lang="en-US" dirty="0" err="1">
                <a:ea typeface="Calibri"/>
                <a:cs typeface="Calibri"/>
              </a:rPr>
              <a:t>og</a:t>
            </a:r>
            <a:r>
              <a:rPr lang="en-US" dirty="0">
                <a:ea typeface="Calibri"/>
                <a:cs typeface="Calibri"/>
              </a:rPr>
              <a:t> </a:t>
            </a:r>
            <a:r>
              <a:rPr lang="en-US" dirty="0" err="1">
                <a:ea typeface="Calibri"/>
                <a:cs typeface="Calibri"/>
              </a:rPr>
              <a:t>grund</a:t>
            </a:r>
            <a:r>
              <a:rPr lang="en-US" dirty="0">
                <a:ea typeface="Calibri"/>
                <a:cs typeface="Calibri"/>
              </a:rPr>
              <a:t> </a:t>
            </a:r>
            <a:r>
              <a:rPr lang="en-US" dirty="0" err="1">
                <a:ea typeface="Calibri"/>
                <a:cs typeface="Calibri"/>
              </a:rPr>
              <a:t>kan</a:t>
            </a:r>
            <a:r>
              <a:rPr lang="en-US" dirty="0">
                <a:ea typeface="Calibri"/>
                <a:cs typeface="Calibri"/>
              </a:rPr>
              <a:t> man </a:t>
            </a:r>
            <a:r>
              <a:rPr lang="en-US" dirty="0" err="1">
                <a:ea typeface="Calibri"/>
                <a:cs typeface="Calibri"/>
              </a:rPr>
              <a:t>sige</a:t>
            </a:r>
            <a:r>
              <a:rPr lang="en-US" dirty="0">
                <a:ea typeface="Calibri"/>
                <a:cs typeface="Calibri"/>
              </a:rPr>
              <a:t>, at </a:t>
            </a:r>
            <a:r>
              <a:rPr lang="en-US" dirty="0" err="1">
                <a:ea typeface="Calibri"/>
                <a:cs typeface="Calibri"/>
              </a:rPr>
              <a:t>en</a:t>
            </a:r>
            <a:r>
              <a:rPr lang="en-US" dirty="0">
                <a:ea typeface="Calibri"/>
                <a:cs typeface="Calibri"/>
              </a:rPr>
              <a:t> </a:t>
            </a:r>
            <a:r>
              <a:rPr lang="en-US" dirty="0" err="1">
                <a:ea typeface="Calibri"/>
                <a:cs typeface="Calibri"/>
              </a:rPr>
              <a:t>stor</a:t>
            </a:r>
            <a:r>
              <a:rPr lang="en-US" dirty="0">
                <a:ea typeface="Calibri"/>
                <a:cs typeface="Calibri"/>
              </a:rPr>
              <a:t> del </a:t>
            </a:r>
            <a:r>
              <a:rPr lang="en-US" dirty="0" err="1">
                <a:ea typeface="Calibri"/>
                <a:cs typeface="Calibri"/>
              </a:rPr>
              <a:t>af</a:t>
            </a:r>
            <a:r>
              <a:rPr lang="en-US" dirty="0">
                <a:ea typeface="Calibri"/>
                <a:cs typeface="Calibri"/>
              </a:rPr>
              <a:t> </a:t>
            </a:r>
            <a:r>
              <a:rPr lang="en-US" dirty="0" err="1">
                <a:ea typeface="Calibri"/>
                <a:cs typeface="Calibri"/>
              </a:rPr>
              <a:t>fundamentet</a:t>
            </a:r>
            <a:r>
              <a:rPr lang="en-US" dirty="0">
                <a:ea typeface="Calibri"/>
                <a:cs typeface="Calibri"/>
              </a:rPr>
              <a:t> </a:t>
            </a:r>
            <a:r>
              <a:rPr lang="en-US" dirty="0" err="1">
                <a:ea typeface="Calibri"/>
                <a:cs typeface="Calibri"/>
              </a:rPr>
              <a:t>til</a:t>
            </a:r>
            <a:r>
              <a:rPr lang="en-US" dirty="0">
                <a:ea typeface="Calibri"/>
                <a:cs typeface="Calibri"/>
              </a:rPr>
              <a:t> det </a:t>
            </a:r>
            <a:r>
              <a:rPr lang="en-US" dirty="0" err="1">
                <a:ea typeface="Calibri"/>
                <a:cs typeface="Calibri"/>
              </a:rPr>
              <a:t>gode</a:t>
            </a:r>
            <a:r>
              <a:rPr lang="en-US" dirty="0">
                <a:ea typeface="Calibri"/>
                <a:cs typeface="Calibri"/>
              </a:rPr>
              <a:t> </a:t>
            </a:r>
            <a:r>
              <a:rPr lang="en-US" dirty="0" err="1">
                <a:ea typeface="Calibri"/>
                <a:cs typeface="Calibri"/>
              </a:rPr>
              <a:t>gruppesamarbejde</a:t>
            </a:r>
            <a:r>
              <a:rPr lang="en-US" dirty="0">
                <a:ea typeface="Calibri"/>
                <a:cs typeface="Calibri"/>
              </a:rPr>
              <a:t> starter hos dig </a:t>
            </a:r>
            <a:r>
              <a:rPr lang="en-US" dirty="0" err="1">
                <a:ea typeface="Calibri"/>
                <a:cs typeface="Calibri"/>
              </a:rPr>
              <a:t>selv</a:t>
            </a:r>
            <a:r>
              <a:rPr lang="en-US" dirty="0">
                <a:ea typeface="Calibri"/>
                <a:cs typeface="Calibri"/>
              </a:rPr>
              <a:t>: Hvad er dine </a:t>
            </a:r>
            <a:r>
              <a:rPr lang="en-US" dirty="0" err="1">
                <a:ea typeface="Calibri"/>
                <a:cs typeface="Calibri"/>
              </a:rPr>
              <a:t>styrker</a:t>
            </a:r>
            <a:r>
              <a:rPr lang="en-US" dirty="0">
                <a:ea typeface="Calibri"/>
                <a:cs typeface="Calibri"/>
              </a:rPr>
              <a:t>, </a:t>
            </a:r>
            <a:r>
              <a:rPr lang="en-US" dirty="0" err="1">
                <a:ea typeface="Calibri"/>
                <a:cs typeface="Calibri"/>
              </a:rPr>
              <a:t>slagsider</a:t>
            </a:r>
            <a:r>
              <a:rPr lang="en-US" dirty="0">
                <a:ea typeface="Calibri"/>
                <a:cs typeface="Calibri"/>
              </a:rPr>
              <a:t>, </a:t>
            </a:r>
            <a:r>
              <a:rPr lang="en-US" dirty="0" err="1">
                <a:ea typeface="Calibri"/>
                <a:cs typeface="Calibri"/>
              </a:rPr>
              <a:t>præferencer</a:t>
            </a:r>
            <a:r>
              <a:rPr lang="en-US" dirty="0">
                <a:ea typeface="Calibri"/>
                <a:cs typeface="Calibri"/>
              </a:rPr>
              <a:t> </a:t>
            </a:r>
            <a:r>
              <a:rPr lang="en-US" dirty="0" err="1">
                <a:ea typeface="Calibri"/>
                <a:cs typeface="Calibri"/>
              </a:rPr>
              <a:t>osv</a:t>
            </a:r>
            <a:r>
              <a:rPr lang="en-US" dirty="0">
                <a:ea typeface="Calibri"/>
                <a:cs typeface="Calibri"/>
              </a:rPr>
              <a:t> – </a:t>
            </a:r>
            <a:r>
              <a:rPr lang="en-US" dirty="0" err="1">
                <a:ea typeface="Calibri"/>
                <a:cs typeface="Calibri"/>
              </a:rPr>
              <a:t>og</a:t>
            </a:r>
            <a:r>
              <a:rPr lang="en-US" dirty="0">
                <a:ea typeface="Calibri"/>
                <a:cs typeface="Calibri"/>
              </a:rPr>
              <a:t> </a:t>
            </a:r>
            <a:r>
              <a:rPr lang="en-US" dirty="0" err="1">
                <a:ea typeface="Calibri"/>
                <a:cs typeface="Calibri"/>
              </a:rPr>
              <a:t>hvad</a:t>
            </a:r>
            <a:r>
              <a:rPr lang="en-US" dirty="0">
                <a:ea typeface="Calibri"/>
                <a:cs typeface="Calibri"/>
              </a:rPr>
              <a:t> </a:t>
            </a:r>
            <a:r>
              <a:rPr lang="en-US" dirty="0" err="1">
                <a:ea typeface="Calibri"/>
                <a:cs typeface="Calibri"/>
              </a:rPr>
              <a:t>skal</a:t>
            </a:r>
            <a:r>
              <a:rPr lang="en-US" dirty="0">
                <a:ea typeface="Calibri"/>
                <a:cs typeface="Calibri"/>
              </a:rPr>
              <a:t> der </a:t>
            </a:r>
            <a:r>
              <a:rPr lang="en-US" dirty="0" err="1">
                <a:ea typeface="Calibri"/>
                <a:cs typeface="Calibri"/>
              </a:rPr>
              <a:t>til</a:t>
            </a:r>
            <a:r>
              <a:rPr lang="en-US" dirty="0">
                <a:ea typeface="Calibri"/>
                <a:cs typeface="Calibri"/>
              </a:rPr>
              <a:t> for at </a:t>
            </a:r>
            <a:r>
              <a:rPr lang="en-US" dirty="0" err="1">
                <a:ea typeface="Calibri"/>
                <a:cs typeface="Calibri"/>
              </a:rPr>
              <a:t>supplere</a:t>
            </a:r>
            <a:r>
              <a:rPr lang="en-US" dirty="0">
                <a:ea typeface="Calibri"/>
                <a:cs typeface="Calibri"/>
              </a:rPr>
              <a:t> det`?</a:t>
            </a:r>
          </a:p>
          <a:p>
            <a:endParaRPr lang="en-US">
              <a:ea typeface="Calibri"/>
              <a:cs typeface="Calibri"/>
            </a:endParaRPr>
          </a:p>
          <a:p>
            <a:r>
              <a:rPr lang="en-US" err="1">
                <a:ea typeface="Calibri"/>
                <a:cs typeface="Calibri"/>
              </a:rPr>
              <a:t>Profilerne</a:t>
            </a:r>
            <a:r>
              <a:rPr lang="en-US" dirty="0">
                <a:ea typeface="Calibri"/>
                <a:cs typeface="Calibri"/>
              </a:rPr>
              <a:t> </a:t>
            </a:r>
            <a:r>
              <a:rPr lang="en-US" err="1">
                <a:ea typeface="Calibri"/>
                <a:cs typeface="Calibri"/>
              </a:rPr>
              <a:t>skal</a:t>
            </a:r>
            <a:r>
              <a:rPr lang="en-US" dirty="0">
                <a:ea typeface="Calibri"/>
                <a:cs typeface="Calibri"/>
              </a:rPr>
              <a:t> </a:t>
            </a:r>
            <a:r>
              <a:rPr lang="en-US" err="1">
                <a:ea typeface="Calibri"/>
                <a:cs typeface="Calibri"/>
              </a:rPr>
              <a:t>selvfølgelig</a:t>
            </a:r>
            <a:r>
              <a:rPr lang="en-US" dirty="0">
                <a:ea typeface="Calibri"/>
                <a:cs typeface="Calibri"/>
              </a:rPr>
              <a:t> </a:t>
            </a:r>
            <a:r>
              <a:rPr lang="en-US" err="1">
                <a:ea typeface="Calibri"/>
                <a:cs typeface="Calibri"/>
              </a:rPr>
              <a:t>tages</a:t>
            </a:r>
            <a:r>
              <a:rPr lang="en-US" dirty="0">
                <a:ea typeface="Calibri"/>
                <a:cs typeface="Calibri"/>
              </a:rPr>
              <a:t> med et gran salt, men det </a:t>
            </a:r>
            <a:r>
              <a:rPr lang="en-US" err="1">
                <a:ea typeface="Calibri"/>
                <a:cs typeface="Calibri"/>
              </a:rPr>
              <a:t>kan</a:t>
            </a:r>
            <a:r>
              <a:rPr lang="en-US" dirty="0">
                <a:ea typeface="Calibri"/>
                <a:cs typeface="Calibri"/>
              </a:rPr>
              <a:t> </a:t>
            </a:r>
            <a:r>
              <a:rPr lang="en-US" err="1">
                <a:ea typeface="Calibri"/>
                <a:cs typeface="Calibri"/>
              </a:rPr>
              <a:t>være</a:t>
            </a:r>
            <a:r>
              <a:rPr lang="en-US" dirty="0">
                <a:ea typeface="Calibri"/>
                <a:cs typeface="Calibri"/>
              </a:rPr>
              <a:t> </a:t>
            </a:r>
            <a:r>
              <a:rPr lang="en-US" err="1">
                <a:ea typeface="Calibri"/>
                <a:cs typeface="Calibri"/>
              </a:rPr>
              <a:t>en</a:t>
            </a:r>
            <a:r>
              <a:rPr lang="en-US" dirty="0">
                <a:ea typeface="Calibri"/>
                <a:cs typeface="Calibri"/>
              </a:rPr>
              <a:t> fin </a:t>
            </a:r>
            <a:r>
              <a:rPr lang="en-US" err="1">
                <a:ea typeface="Calibri"/>
                <a:cs typeface="Calibri"/>
              </a:rPr>
              <a:t>rettesnor</a:t>
            </a:r>
            <a:r>
              <a:rPr lang="en-US" dirty="0">
                <a:ea typeface="Calibri"/>
                <a:cs typeface="Calibri"/>
              </a:rPr>
              <a:t>, </a:t>
            </a:r>
            <a:r>
              <a:rPr lang="en-US" err="1">
                <a:ea typeface="Calibri"/>
                <a:cs typeface="Calibri"/>
              </a:rPr>
              <a:t>når</a:t>
            </a:r>
            <a:r>
              <a:rPr lang="en-US" dirty="0">
                <a:ea typeface="Calibri"/>
                <a:cs typeface="Calibri"/>
              </a:rPr>
              <a:t> der </a:t>
            </a:r>
            <a:r>
              <a:rPr lang="en-US" err="1">
                <a:ea typeface="Calibri"/>
                <a:cs typeface="Calibri"/>
              </a:rPr>
              <a:t>skal</a:t>
            </a:r>
            <a:r>
              <a:rPr lang="en-US" dirty="0">
                <a:ea typeface="Calibri"/>
                <a:cs typeface="Calibri"/>
              </a:rPr>
              <a:t> </a:t>
            </a:r>
            <a:r>
              <a:rPr lang="en-US" err="1">
                <a:ea typeface="Calibri"/>
                <a:cs typeface="Calibri"/>
              </a:rPr>
              <a:t>reflekteres</a:t>
            </a:r>
            <a:r>
              <a:rPr lang="en-US" dirty="0">
                <a:ea typeface="Calibri"/>
                <a:cs typeface="Calibri"/>
              </a:rPr>
              <a:t> over, </a:t>
            </a:r>
            <a:r>
              <a:rPr lang="en-US" err="1">
                <a:ea typeface="Calibri"/>
                <a:cs typeface="Calibri"/>
              </a:rPr>
              <a:t>hvordan</a:t>
            </a:r>
            <a:r>
              <a:rPr lang="en-US" dirty="0">
                <a:ea typeface="Calibri"/>
                <a:cs typeface="Calibri"/>
              </a:rPr>
              <a:t> man </a:t>
            </a:r>
            <a:r>
              <a:rPr lang="en-US" err="1">
                <a:ea typeface="Calibri"/>
                <a:cs typeface="Calibri"/>
              </a:rPr>
              <a:t>selv</a:t>
            </a:r>
            <a:r>
              <a:rPr lang="en-US" dirty="0">
                <a:ea typeface="Calibri"/>
                <a:cs typeface="Calibri"/>
              </a:rPr>
              <a:t> er </a:t>
            </a:r>
            <a:r>
              <a:rPr lang="en-US" err="1">
                <a:ea typeface="Calibri"/>
                <a:cs typeface="Calibri"/>
              </a:rPr>
              <a:t>skruet</a:t>
            </a:r>
            <a:r>
              <a:rPr lang="en-US" dirty="0">
                <a:ea typeface="Calibri"/>
                <a:cs typeface="Calibri"/>
              </a:rPr>
              <a:t> </a:t>
            </a:r>
            <a:r>
              <a:rPr lang="en-US" err="1">
                <a:ea typeface="Calibri"/>
                <a:cs typeface="Calibri"/>
              </a:rPr>
              <a:t>sammen</a:t>
            </a:r>
            <a:r>
              <a:rPr lang="en-US" dirty="0">
                <a:ea typeface="Calibri"/>
                <a:cs typeface="Calibri"/>
              </a:rPr>
              <a:t> </a:t>
            </a:r>
            <a:r>
              <a:rPr lang="en-US" err="1">
                <a:ea typeface="Calibri"/>
                <a:cs typeface="Calibri"/>
              </a:rPr>
              <a:t>og</a:t>
            </a:r>
            <a:r>
              <a:rPr lang="en-US" dirty="0">
                <a:ea typeface="Calibri"/>
                <a:cs typeface="Calibri"/>
              </a:rPr>
              <a:t> </a:t>
            </a:r>
            <a:r>
              <a:rPr lang="en-US" err="1">
                <a:ea typeface="Calibri"/>
                <a:cs typeface="Calibri"/>
              </a:rPr>
              <a:t>hvordan</a:t>
            </a:r>
            <a:r>
              <a:rPr lang="en-US" dirty="0">
                <a:ea typeface="Calibri"/>
                <a:cs typeface="Calibri"/>
              </a:rPr>
              <a:t> man </a:t>
            </a:r>
            <a:r>
              <a:rPr lang="en-US" err="1">
                <a:ea typeface="Calibri"/>
                <a:cs typeface="Calibri"/>
              </a:rPr>
              <a:t>arbeder</a:t>
            </a:r>
            <a:r>
              <a:rPr lang="en-US" dirty="0">
                <a:ea typeface="Calibri"/>
                <a:cs typeface="Calibri"/>
              </a:rPr>
              <a:t> </a:t>
            </a:r>
            <a:r>
              <a:rPr lang="en-US" err="1">
                <a:ea typeface="Calibri"/>
                <a:cs typeface="Calibri"/>
              </a:rPr>
              <a:t>sammen</a:t>
            </a:r>
            <a:r>
              <a:rPr lang="en-US" dirty="0">
                <a:ea typeface="Calibri"/>
                <a:cs typeface="Calibri"/>
              </a:rPr>
              <a:t> med </a:t>
            </a:r>
            <a:r>
              <a:rPr lang="en-US" err="1">
                <a:ea typeface="Calibri"/>
                <a:cs typeface="Calibri"/>
              </a:rPr>
              <a:t>andre</a:t>
            </a:r>
            <a:r>
              <a:rPr lang="en-US" dirty="0">
                <a:ea typeface="Calibri"/>
                <a:cs typeface="Calibri"/>
              </a:rPr>
              <a:t> – </a:t>
            </a:r>
            <a:r>
              <a:rPr lang="en-US" err="1">
                <a:ea typeface="Calibri"/>
                <a:cs typeface="Calibri"/>
              </a:rPr>
              <a:t>som</a:t>
            </a:r>
            <a:r>
              <a:rPr lang="en-US" dirty="0">
                <a:ea typeface="Calibri"/>
                <a:cs typeface="Calibri"/>
              </a:rPr>
              <a:t> </a:t>
            </a:r>
            <a:r>
              <a:rPr lang="en-US" err="1">
                <a:ea typeface="Calibri"/>
                <a:cs typeface="Calibri"/>
              </a:rPr>
              <a:t>har</a:t>
            </a:r>
            <a:r>
              <a:rPr lang="en-US" dirty="0">
                <a:ea typeface="Calibri"/>
                <a:cs typeface="Calibri"/>
              </a:rPr>
              <a:t> </a:t>
            </a:r>
            <a:r>
              <a:rPr lang="en-US" err="1">
                <a:ea typeface="Calibri"/>
                <a:cs typeface="Calibri"/>
              </a:rPr>
              <a:t>helt</a:t>
            </a:r>
            <a:r>
              <a:rPr lang="en-US" dirty="0">
                <a:ea typeface="Calibri"/>
                <a:cs typeface="Calibri"/>
              </a:rPr>
              <a:t> </a:t>
            </a:r>
            <a:r>
              <a:rPr lang="en-US" err="1">
                <a:ea typeface="Calibri"/>
                <a:cs typeface="Calibri"/>
              </a:rPr>
              <a:t>anderledes</a:t>
            </a:r>
            <a:r>
              <a:rPr lang="en-US" dirty="0">
                <a:ea typeface="Calibri"/>
                <a:cs typeface="Calibri"/>
              </a:rPr>
              <a:t> </a:t>
            </a:r>
            <a:r>
              <a:rPr lang="en-US" err="1">
                <a:ea typeface="Calibri"/>
                <a:cs typeface="Calibri"/>
              </a:rPr>
              <a:t>præferencer</a:t>
            </a:r>
            <a:r>
              <a:rPr lang="en-US" dirty="0">
                <a:ea typeface="Calibri"/>
                <a:cs typeface="Calibri"/>
              </a:rPr>
              <a:t> </a:t>
            </a:r>
            <a:r>
              <a:rPr lang="en-US" err="1">
                <a:ea typeface="Calibri"/>
                <a:cs typeface="Calibri"/>
              </a:rPr>
              <a:t>og</a:t>
            </a:r>
            <a:r>
              <a:rPr lang="en-US" dirty="0">
                <a:ea typeface="Calibri"/>
                <a:cs typeface="Calibri"/>
              </a:rPr>
              <a:t> </a:t>
            </a:r>
            <a:r>
              <a:rPr lang="en-US" err="1">
                <a:ea typeface="Calibri"/>
                <a:cs typeface="Calibri"/>
              </a:rPr>
              <a:t>logikker</a:t>
            </a:r>
            <a:r>
              <a:rPr lang="en-US" dirty="0">
                <a:ea typeface="Calibri"/>
                <a:cs typeface="Calibri"/>
              </a:rPr>
              <a:t>.</a:t>
            </a:r>
          </a:p>
          <a:p>
            <a:endParaRPr lang="en-US" dirty="0">
              <a:ea typeface="Calibri"/>
              <a:cs typeface="Calibri"/>
            </a:endParaRPr>
          </a:p>
          <a:p>
            <a:r>
              <a:rPr lang="en-US" dirty="0" err="1">
                <a:ea typeface="Calibri"/>
                <a:cs typeface="Calibri"/>
              </a:rPr>
              <a:t>Tasten</a:t>
            </a:r>
            <a:r>
              <a:rPr lang="en-US" dirty="0">
                <a:ea typeface="Calibri"/>
                <a:cs typeface="Calibri"/>
              </a:rPr>
              <a:t> </a:t>
            </a:r>
            <a:r>
              <a:rPr lang="en-US" dirty="0" err="1">
                <a:ea typeface="Calibri"/>
                <a:cs typeface="Calibri"/>
              </a:rPr>
              <a:t>tages</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følges</a:t>
            </a:r>
            <a:r>
              <a:rPr lang="en-US" dirty="0">
                <a:ea typeface="Calibri"/>
                <a:cs typeface="Calibri"/>
              </a:rPr>
              <a:t> op </a:t>
            </a:r>
            <a:r>
              <a:rPr lang="en-US" dirty="0" err="1">
                <a:ea typeface="Calibri"/>
                <a:cs typeface="Calibri"/>
              </a:rPr>
              <a:t>af</a:t>
            </a:r>
            <a:r>
              <a:rPr lang="en-US" dirty="0">
                <a:ea typeface="Calibri"/>
                <a:cs typeface="Calibri"/>
              </a:rPr>
              <a:t> </a:t>
            </a:r>
            <a:r>
              <a:rPr lang="en-US" dirty="0" err="1">
                <a:ea typeface="Calibri"/>
                <a:cs typeface="Calibri"/>
              </a:rPr>
              <a:t>følgende</a:t>
            </a:r>
            <a:r>
              <a:rPr lang="en-US" dirty="0">
                <a:ea typeface="Calibri"/>
                <a:cs typeface="Calibri"/>
              </a:rPr>
              <a:t> </a:t>
            </a:r>
            <a:r>
              <a:rPr lang="en-US" dirty="0" err="1">
                <a:ea typeface="Calibri"/>
                <a:cs typeface="Calibri"/>
              </a:rPr>
              <a:t>spørgsmål</a:t>
            </a:r>
            <a:r>
              <a:rPr lang="en-US" dirty="0">
                <a:ea typeface="Calibri"/>
                <a:cs typeface="Calibri"/>
              </a:rPr>
              <a:t> </a:t>
            </a:r>
            <a:r>
              <a:rPr lang="en-US" dirty="0" err="1">
                <a:ea typeface="Calibri"/>
                <a:cs typeface="Calibri"/>
              </a:rPr>
              <a:t>i</a:t>
            </a:r>
            <a:r>
              <a:rPr lang="en-US" dirty="0">
                <a:ea typeface="Calibri"/>
                <a:cs typeface="Calibri"/>
              </a:rPr>
              <a:t> plenum:</a:t>
            </a:r>
          </a:p>
          <a:p>
            <a:pPr marL="228600" indent="-228600">
              <a:buAutoNum type="arabicParenR"/>
            </a:pPr>
            <a:r>
              <a:rPr lang="en-US" err="1">
                <a:ea typeface="Calibri"/>
                <a:cs typeface="Calibri"/>
              </a:rPr>
              <a:t>Hvilken</a:t>
            </a:r>
            <a:r>
              <a:rPr lang="en-US" dirty="0">
                <a:ea typeface="Calibri"/>
                <a:cs typeface="Calibri"/>
              </a:rPr>
              <a:t> </a:t>
            </a:r>
            <a:r>
              <a:rPr lang="en-US" err="1">
                <a:ea typeface="Calibri"/>
                <a:cs typeface="Calibri"/>
              </a:rPr>
              <a:t>profil</a:t>
            </a:r>
            <a:r>
              <a:rPr lang="en-US" dirty="0">
                <a:ea typeface="Calibri"/>
                <a:cs typeface="Calibri"/>
              </a:rPr>
              <a:t> </a:t>
            </a:r>
            <a:r>
              <a:rPr lang="en-US" err="1">
                <a:ea typeface="Calibri"/>
                <a:cs typeface="Calibri"/>
              </a:rPr>
              <a:t>har</a:t>
            </a:r>
            <a:r>
              <a:rPr lang="en-US">
                <a:ea typeface="Calibri"/>
                <a:cs typeface="Calibri"/>
              </a:rPr>
              <a:t> du?</a:t>
            </a:r>
          </a:p>
          <a:p>
            <a:pPr marL="228600" indent="-228600">
              <a:buAutoNum type="arabicParenR"/>
            </a:pPr>
            <a:r>
              <a:rPr lang="en-US" dirty="0">
                <a:ea typeface="Calibri"/>
                <a:cs typeface="Calibri"/>
              </a:rPr>
              <a:t>Hvad er </a:t>
            </a:r>
            <a:r>
              <a:rPr lang="en-US" dirty="0" err="1">
                <a:ea typeface="Calibri"/>
                <a:cs typeface="Calibri"/>
              </a:rPr>
              <a:t>nemt</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hvad</a:t>
            </a:r>
            <a:r>
              <a:rPr lang="en-US" dirty="0">
                <a:ea typeface="Calibri"/>
                <a:cs typeface="Calibri"/>
              </a:rPr>
              <a:t> er </a:t>
            </a:r>
            <a:r>
              <a:rPr lang="en-US" dirty="0" err="1">
                <a:ea typeface="Calibri"/>
                <a:cs typeface="Calibri"/>
              </a:rPr>
              <a:t>udfordrende</a:t>
            </a:r>
            <a:r>
              <a:rPr lang="en-US" dirty="0">
                <a:ea typeface="Calibri"/>
                <a:cs typeface="Calibri"/>
              </a:rPr>
              <a:t> for dig </a:t>
            </a:r>
            <a:r>
              <a:rPr lang="en-US" dirty="0" err="1">
                <a:ea typeface="Calibri"/>
                <a:cs typeface="Calibri"/>
              </a:rPr>
              <a:t>i</a:t>
            </a:r>
            <a:r>
              <a:rPr lang="en-US" dirty="0">
                <a:ea typeface="Calibri"/>
                <a:cs typeface="Calibri"/>
              </a:rPr>
              <a:t> </a:t>
            </a:r>
            <a:r>
              <a:rPr lang="en-US" dirty="0" err="1">
                <a:ea typeface="Calibri"/>
                <a:cs typeface="Calibri"/>
              </a:rPr>
              <a:t>sampillet</a:t>
            </a:r>
            <a:r>
              <a:rPr lang="en-US" dirty="0">
                <a:ea typeface="Calibri"/>
                <a:cs typeface="Calibri"/>
              </a:rPr>
              <a:t> med </a:t>
            </a:r>
            <a:r>
              <a:rPr lang="en-US" dirty="0" err="1">
                <a:ea typeface="Calibri"/>
                <a:cs typeface="Calibri"/>
              </a:rPr>
              <a:t>andre</a:t>
            </a:r>
            <a:r>
              <a:rPr lang="en-US" dirty="0">
                <a:ea typeface="Calibri"/>
                <a:cs typeface="Calibri"/>
              </a:rPr>
              <a:t> profiler?</a:t>
            </a:r>
          </a:p>
        </p:txBody>
      </p:sp>
      <p:sp>
        <p:nvSpPr>
          <p:cNvPr id="4" name="Pladsholder til slidenummer 3"/>
          <p:cNvSpPr>
            <a:spLocks noGrp="1"/>
          </p:cNvSpPr>
          <p:nvPr>
            <p:ph type="sldNum" sz="quarter" idx="5"/>
          </p:nvPr>
        </p:nvSpPr>
        <p:spPr/>
        <p:txBody>
          <a:bodyPr/>
          <a:lstStyle/>
          <a:p>
            <a:fld id="{8C896355-3DDC-9949-861F-AD0908BFCC23}" type="slidenum">
              <a:rPr lang="en-US" smtClean="0"/>
              <a:t>25</a:t>
            </a:fld>
            <a:endParaRPr lang="en-US"/>
          </a:p>
        </p:txBody>
      </p:sp>
    </p:spTree>
    <p:extLst>
      <p:ext uri="{BB962C8B-B14F-4D97-AF65-F5344CB8AC3E}">
        <p14:creationId xmlns:p14="http://schemas.microsoft.com/office/powerpoint/2010/main" val="267002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ea typeface="Calibri"/>
              <a:cs typeface="Calibri"/>
            </a:endParaRPr>
          </a:p>
        </p:txBody>
      </p:sp>
      <p:sp>
        <p:nvSpPr>
          <p:cNvPr id="4" name="Pladsholder til slidenummer 3"/>
          <p:cNvSpPr>
            <a:spLocks noGrp="1"/>
          </p:cNvSpPr>
          <p:nvPr>
            <p:ph type="sldNum" sz="quarter" idx="5"/>
          </p:nvPr>
        </p:nvSpPr>
        <p:spPr/>
        <p:txBody>
          <a:bodyPr/>
          <a:lstStyle/>
          <a:p>
            <a:fld id="{4912E053-8D3E-4A6A-A984-208A91D8B398}" type="slidenum">
              <a:rPr lang="da-DK"/>
              <a:t>26</a:t>
            </a:fld>
            <a:endParaRPr lang="da-DK"/>
          </a:p>
        </p:txBody>
      </p:sp>
    </p:spTree>
    <p:extLst>
      <p:ext uri="{BB962C8B-B14F-4D97-AF65-F5344CB8AC3E}">
        <p14:creationId xmlns:p14="http://schemas.microsoft.com/office/powerpoint/2010/main" val="163223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ea typeface="Calibri"/>
              <a:cs typeface="Calibri"/>
            </a:endParaRPr>
          </a:p>
        </p:txBody>
      </p:sp>
      <p:sp>
        <p:nvSpPr>
          <p:cNvPr id="4" name="Pladsholder til slidenummer 3"/>
          <p:cNvSpPr>
            <a:spLocks noGrp="1"/>
          </p:cNvSpPr>
          <p:nvPr>
            <p:ph type="sldNum" sz="quarter" idx="5"/>
          </p:nvPr>
        </p:nvSpPr>
        <p:spPr/>
        <p:txBody>
          <a:bodyPr/>
          <a:lstStyle/>
          <a:p>
            <a:fld id="{4912E053-8D3E-4A6A-A984-208A91D8B398}" type="slidenum">
              <a:rPr lang="da-DK"/>
              <a:t>27</a:t>
            </a:fld>
            <a:endParaRPr lang="da-DK"/>
          </a:p>
        </p:txBody>
      </p:sp>
    </p:spTree>
    <p:extLst>
      <p:ext uri="{BB962C8B-B14F-4D97-AF65-F5344CB8AC3E}">
        <p14:creationId xmlns:p14="http://schemas.microsoft.com/office/powerpoint/2010/main" val="331785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ea typeface="Calibri"/>
              <a:cs typeface="Calibri"/>
            </a:endParaRPr>
          </a:p>
        </p:txBody>
      </p:sp>
      <p:sp>
        <p:nvSpPr>
          <p:cNvPr id="4" name="Pladsholder til slidenummer 3"/>
          <p:cNvSpPr>
            <a:spLocks noGrp="1"/>
          </p:cNvSpPr>
          <p:nvPr>
            <p:ph type="sldNum" sz="quarter" idx="5"/>
          </p:nvPr>
        </p:nvSpPr>
        <p:spPr/>
        <p:txBody>
          <a:bodyPr/>
          <a:lstStyle/>
          <a:p>
            <a:fld id="{4912E053-8D3E-4A6A-A984-208A91D8B398}" type="slidenum">
              <a:rPr lang="da-DK"/>
              <a:t>28</a:t>
            </a:fld>
            <a:endParaRPr lang="da-DK"/>
          </a:p>
        </p:txBody>
      </p:sp>
    </p:spTree>
    <p:extLst>
      <p:ext uri="{BB962C8B-B14F-4D97-AF65-F5344CB8AC3E}">
        <p14:creationId xmlns:p14="http://schemas.microsoft.com/office/powerpoint/2010/main" val="194724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12E053-8D3E-4A6A-A984-208A91D8B398}" type="slidenum">
              <a:rPr lang="da-DK" smtClean="0"/>
              <a:t>6</a:t>
            </a:fld>
            <a:endParaRPr lang="da-DK" dirty="0"/>
          </a:p>
        </p:txBody>
      </p:sp>
    </p:spTree>
    <p:extLst>
      <p:ext uri="{BB962C8B-B14F-4D97-AF65-F5344CB8AC3E}">
        <p14:creationId xmlns:p14="http://schemas.microsoft.com/office/powerpoint/2010/main" val="152661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ea typeface="Calibri"/>
                <a:cs typeface="Calibri"/>
              </a:rPr>
              <a:t>Hvis vi kigger på den her fasemodel, hvor I kan se de faser et gruppearbejde går gennem, så vil grupper, der er etableret med et </a:t>
            </a:r>
            <a:r>
              <a:rPr lang="da-DK" err="1">
                <a:ea typeface="Calibri"/>
                <a:cs typeface="Calibri"/>
              </a:rPr>
              <a:t>relationsfokus</a:t>
            </a:r>
            <a:r>
              <a:rPr lang="da-DK">
                <a:ea typeface="Calibri"/>
                <a:cs typeface="Calibri"/>
              </a:rPr>
              <a:t> typisk have meget nemt ved at gå gennem den første fase, men man vil typisk springe over fase to – </a:t>
            </a:r>
            <a:r>
              <a:rPr lang="da-DK" err="1">
                <a:ea typeface="Calibri"/>
                <a:cs typeface="Calibri"/>
              </a:rPr>
              <a:t>stormingfasen</a:t>
            </a:r>
            <a:r>
              <a:rPr lang="da-DK">
                <a:ea typeface="Calibri"/>
                <a:cs typeface="Calibri"/>
              </a:rPr>
              <a:t>, hvor man bokser med hinanden og udfordrer hinandens perspektiver og når frem til beslutninger. At man springer over denne fase leder ofte til konflikt senere i forløbet, når man skal til at </a:t>
            </a:r>
            <a:r>
              <a:rPr lang="da-DK" err="1">
                <a:ea typeface="Calibri"/>
                <a:cs typeface="Calibri"/>
              </a:rPr>
              <a:t>performe</a:t>
            </a:r>
            <a:r>
              <a:rPr lang="da-DK">
                <a:ea typeface="Calibri"/>
                <a:cs typeface="Calibri"/>
              </a:rPr>
              <a:t>: "Jeg troede, vi var enige om"-konflikter....</a:t>
            </a:r>
          </a:p>
          <a:p>
            <a:endParaRPr lang="da-DK">
              <a:ea typeface="Calibri"/>
              <a:cs typeface="Calibri"/>
            </a:endParaRPr>
          </a:p>
          <a:p>
            <a:r>
              <a:rPr lang="da-DK">
                <a:ea typeface="Calibri"/>
                <a:cs typeface="Calibri"/>
              </a:rPr>
              <a:t>Men der kan være andre måder at danne grupper på end gennem relationer...</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BC30C1-9349-40DF-AF9A-B9AFE7D18A3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69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50" b="1">
                <a:latin typeface="+mn-lt"/>
              </a:rPr>
              <a:t>Håndslaget</a:t>
            </a:r>
          </a:p>
          <a:p>
            <a:endParaRPr lang="da-DK" sz="1050" b="1">
              <a:latin typeface="+mn-lt"/>
              <a:ea typeface="Calibri" panose="020F0502020204030204"/>
              <a:cs typeface="Calibri" panose="020F0502020204030204"/>
            </a:endParaRPr>
          </a:p>
          <a:p>
            <a:r>
              <a:rPr lang="da-DK" sz="1050" b="1">
                <a:ea typeface="Calibri" panose="020F0502020204030204"/>
                <a:cs typeface="Calibri" panose="020F0502020204030204"/>
              </a:rPr>
              <a:t>Langt de fleste konflikter opstår som følge af manglende forventningsafstemning!</a:t>
            </a:r>
          </a:p>
          <a:p>
            <a:endParaRPr lang="da-DK" sz="1050" b="1"/>
          </a:p>
          <a:p>
            <a:r>
              <a:rPr lang="da-DK" sz="1050" b="0">
                <a:latin typeface="+mn-lt"/>
              </a:rPr>
              <a:t>Forventningsafstemning er et ord I nok allerede har hørt rigtig meget og I kommer til at høre det uendeligt meget fra nu af. Både her på AAU og også på den anden side.</a:t>
            </a:r>
          </a:p>
          <a:p>
            <a:endParaRPr lang="da-DK" sz="1050" b="0">
              <a:latin typeface="+mn-lt"/>
            </a:endParaRPr>
          </a:p>
          <a:p>
            <a:r>
              <a:rPr lang="da-DK" sz="1050" b="0">
                <a:latin typeface="+mn-lt"/>
              </a:rPr>
              <a:t>Og det er fordi det er et af de vigtigste værktøjer til at forstå hinandens bevæggrunde for hvorfor man reagerer, arbejder og kommunikere som man gør.</a:t>
            </a:r>
          </a:p>
          <a:p>
            <a:endParaRPr lang="da-DK" sz="1050" b="0">
              <a:latin typeface="+mn-lt"/>
            </a:endParaRPr>
          </a:p>
          <a:p>
            <a:r>
              <a:rPr lang="da-DK" sz="1050" b="0">
                <a:latin typeface="+mn-lt"/>
              </a:rPr>
              <a:t>Ofte opstår udfordringer i samarbejde når vi ikke kender hinandens bevæggrunde, og derfor er det utrolig vigtigt at man bruger god tid på at sikre sig, at der er en flydende, respektfuld og åben kommunikation i samarbejdet. Og ´det kan man bruge forventningsafstemning til.</a:t>
            </a:r>
          </a:p>
          <a:p>
            <a:endParaRPr lang="da-DK" sz="1050" b="0">
              <a:latin typeface="+mn-lt"/>
            </a:endParaRPr>
          </a:p>
          <a:p>
            <a:r>
              <a:rPr lang="da-DK" sz="1050" b="0">
                <a:latin typeface="+mn-lt"/>
              </a:rPr>
              <a:t>Og jeg har taget et bud på en ‘organiseret’ forventningsafstemning med, som kaldes ‘håndslaget’.</a:t>
            </a:r>
            <a:endParaRPr lang="da-DK" sz="1000" b="0">
              <a:latin typeface="+mn-lt"/>
            </a:endParaRPr>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85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23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65294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Husorden</a:t>
            </a:r>
          </a:p>
        </p:txBody>
      </p:sp>
      <p:sp>
        <p:nvSpPr>
          <p:cNvPr id="4" name="Pladsholder til slidenummer 3"/>
          <p:cNvSpPr>
            <a:spLocks noGrp="1"/>
          </p:cNvSpPr>
          <p:nvPr>
            <p:ph type="sldNum" sz="quarter" idx="5"/>
          </p:nvPr>
        </p:nvSpPr>
        <p:spPr/>
        <p:txBody>
          <a:bodyPr/>
          <a:lstStyle/>
          <a:p>
            <a:fld id="{8C896355-3DDC-9949-861F-AD0908BFCC23}" type="slidenum">
              <a:rPr lang="en-US" smtClean="0"/>
              <a:t>18</a:t>
            </a:fld>
            <a:endParaRPr lang="en-US"/>
          </a:p>
        </p:txBody>
      </p:sp>
    </p:spTree>
    <p:extLst>
      <p:ext uri="{BB962C8B-B14F-4D97-AF65-F5344CB8AC3E}">
        <p14:creationId xmlns:p14="http://schemas.microsoft.com/office/powerpoint/2010/main" val="156085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sz="1200" b="0" i="0" u="none" strike="noStrike" baseline="0">
                <a:latin typeface="CIDFont+F1"/>
              </a:rPr>
              <a:t>Hvordan starter og slutter vi møder?</a:t>
            </a:r>
          </a:p>
          <a:p>
            <a:pPr algn="l"/>
            <a:r>
              <a:rPr lang="da-DK" sz="1200" b="0" i="0" u="none" strike="noStrike" baseline="0">
                <a:latin typeface="CIDFont+F1"/>
              </a:rPr>
              <a:t>Hvordan melder sig syg?</a:t>
            </a:r>
          </a:p>
          <a:p>
            <a:pPr algn="l"/>
            <a:r>
              <a:rPr lang="da-DK" sz="1200" b="0" i="0" u="none" strike="noStrike" baseline="0">
                <a:latin typeface="CIDFont+F1"/>
              </a:rPr>
              <a:t>Hvad hvis man ikke kan nå en opgave?</a:t>
            </a:r>
          </a:p>
          <a:p>
            <a:pPr algn="l"/>
            <a:r>
              <a:rPr lang="da-DK" sz="1200" b="0" i="0" u="none" strike="noStrike" baseline="0">
                <a:latin typeface="CIDFont+F1"/>
              </a:rPr>
              <a:t>Hvordan passer vi på hinanden?</a:t>
            </a:r>
          </a:p>
          <a:p>
            <a:pPr algn="l"/>
            <a:r>
              <a:rPr lang="da-DK" sz="1200" b="0" i="0" u="none" strike="noStrike" baseline="0">
                <a:latin typeface="CIDFont+F1"/>
              </a:rPr>
              <a:t>Hvordan vil vi gerne håndtere uenighed?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Hvordan gøres de brugbare og hvordan undgår de, at de begrænser vores handlemuligheder?</a:t>
            </a:r>
          </a:p>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19</a:t>
            </a:fld>
            <a:endParaRPr lang="en-US"/>
          </a:p>
        </p:txBody>
      </p:sp>
    </p:spTree>
    <p:extLst>
      <p:ext uri="{BB962C8B-B14F-4D97-AF65-F5344CB8AC3E}">
        <p14:creationId xmlns:p14="http://schemas.microsoft.com/office/powerpoint/2010/main" val="329530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OBS på både positive ting og risici ved at fastlægge roller for gruppen.</a:t>
            </a:r>
          </a:p>
        </p:txBody>
      </p:sp>
      <p:sp>
        <p:nvSpPr>
          <p:cNvPr id="4" name="Pladsholder til slidenummer 3"/>
          <p:cNvSpPr>
            <a:spLocks noGrp="1"/>
          </p:cNvSpPr>
          <p:nvPr>
            <p:ph type="sldNum" sz="quarter" idx="5"/>
          </p:nvPr>
        </p:nvSpPr>
        <p:spPr/>
        <p:txBody>
          <a:bodyPr/>
          <a:lstStyle/>
          <a:p>
            <a:fld id="{8C896355-3DDC-9949-861F-AD0908BFCC23}" type="slidenum">
              <a:rPr lang="en-US" smtClean="0"/>
              <a:t>20</a:t>
            </a:fld>
            <a:endParaRPr lang="en-US"/>
          </a:p>
        </p:txBody>
      </p:sp>
    </p:spTree>
    <p:extLst>
      <p:ext uri="{BB962C8B-B14F-4D97-AF65-F5344CB8AC3E}">
        <p14:creationId xmlns:p14="http://schemas.microsoft.com/office/powerpoint/2010/main" val="2065254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a:solidFill>
                  <a:srgbClr val="DF6752"/>
                </a:solidFill>
                <a:latin typeface="+mn-lt"/>
              </a:rPr>
              <a:t>- SLET DETTE SLIDE, FØR DU FÆRDIGGØR PRÆSENTATIONEN</a:t>
            </a:r>
            <a:endParaRPr lang="da-DK">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a:latin typeface="+mn-lt"/>
              </a:rPr>
              <a:t>BRUGERGUIDE</a:t>
            </a:r>
            <a:br>
              <a:rPr lang="en-US" sz="3600" b="1" spc="300">
                <a:latin typeface="+mn-lt"/>
              </a:rPr>
            </a:br>
            <a:endParaRPr lang="da-DK" sz="3600" b="1" spc="300">
              <a:latin typeface="+mn-lt"/>
            </a:endParaRPr>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
        <p:nvSpPr>
          <p:cNvPr id="2" name="Title 1">
            <a:extLst>
              <a:ext uri="{FF2B5EF4-FFF2-40B4-BE49-F238E27FC236}">
                <a16:creationId xmlns:a16="http://schemas.microsoft.com/office/drawing/2014/main" id="{203A6A74-FDE0-D171-41E7-D0EEAD5750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da-DK"/>
          </a:p>
        </p:txBody>
      </p:sp>
    </p:spTree>
    <p:extLst>
      <p:ext uri="{BB962C8B-B14F-4D97-AF65-F5344CB8AC3E}">
        <p14:creationId xmlns:p14="http://schemas.microsoft.com/office/powerpoint/2010/main" val="61197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28794759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a:solidFill>
                  <a:srgbClr val="DF6752"/>
                </a:solidFill>
              </a:rPr>
              <a:t>- SLET DETTE SLIDE, FØR DU FÆRDIGGØR PRÆSENTATIONEN</a:t>
            </a:r>
            <a:endParaRPr lang="da-DK">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a:t>BRUGERGUIDE</a:t>
            </a:r>
            <a:br>
              <a:rPr lang="en-US" sz="3600" b="1" spc="300"/>
            </a:br>
            <a:endParaRPr lang="da-DK" sz="3600" b="1" spc="300"/>
          </a:p>
        </p:txBody>
      </p:sp>
    </p:spTree>
    <p:extLst>
      <p:ext uri="{BB962C8B-B14F-4D97-AF65-F5344CB8AC3E}">
        <p14:creationId xmlns:p14="http://schemas.microsoft.com/office/powerpoint/2010/main" val="396030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885339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27222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p>
        </p:txBody>
      </p:sp>
    </p:spTree>
    <p:extLst>
      <p:ext uri="{BB962C8B-B14F-4D97-AF65-F5344CB8AC3E}">
        <p14:creationId xmlns:p14="http://schemas.microsoft.com/office/powerpoint/2010/main" val="41035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Tree>
    <p:extLst>
      <p:ext uri="{BB962C8B-B14F-4D97-AF65-F5344CB8AC3E}">
        <p14:creationId xmlns:p14="http://schemas.microsoft.com/office/powerpoint/2010/main" val="115901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43506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Tree>
    <p:extLst>
      <p:ext uri="{BB962C8B-B14F-4D97-AF65-F5344CB8AC3E}">
        <p14:creationId xmlns:p14="http://schemas.microsoft.com/office/powerpoint/2010/main" val="177286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20951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51215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a:t>
            </a:fld>
            <a:endParaRPr lang="en-US"/>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428368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324642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a:solidFill>
                  <a:srgbClr val="DF6752"/>
                </a:solidFill>
                <a:latin typeface="+mn-lt"/>
              </a:rPr>
              <a:t>- SLET DETTE SLIDE, FØR DU FÆRDIGGØR PRÆSENTATIONEN</a:t>
            </a:r>
            <a:endParaRPr lang="da-DK">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a:latin typeface="+mn-lt"/>
              </a:rPr>
              <a:t>BRUGERGUIDE</a:t>
            </a:r>
            <a:br>
              <a:rPr lang="en-US" sz="3600" b="1" spc="300">
                <a:latin typeface="+mn-lt"/>
              </a:rPr>
            </a:br>
            <a:endParaRPr lang="da-DK" sz="3600" b="1" spc="300">
              <a:latin typeface="+mn-lt"/>
            </a:endParaRPr>
          </a:p>
        </p:txBody>
      </p:sp>
    </p:spTree>
    <p:extLst>
      <p:ext uri="{BB962C8B-B14F-4D97-AF65-F5344CB8AC3E}">
        <p14:creationId xmlns:p14="http://schemas.microsoft.com/office/powerpoint/2010/main" val="1014123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1856139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PAUSE</a:t>
            </a:r>
            <a:br>
              <a:rPr lang="en-US"/>
            </a:br>
            <a:r>
              <a:rPr lang="en-US"/>
              <a:t>OVERSKRIFT</a:t>
            </a:r>
          </a:p>
        </p:txBody>
      </p:sp>
      <p:pic>
        <p:nvPicPr>
          <p:cNvPr id="31" name="Billed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1878429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1601952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420152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323340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169949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PAUSE</a:t>
            </a:r>
            <a:br>
              <a:rPr lang="en-US" dirty="0"/>
            </a:br>
            <a:r>
              <a:rPr lang="en-US" dirty="0"/>
              <a:t>OVERSKRIFT</a:t>
            </a:r>
          </a:p>
        </p:txBody>
      </p:sp>
      <p:pic>
        <p:nvPicPr>
          <p:cNvPr id="31" name="Billed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02000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233135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191610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2268832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a:latin typeface="+mn-lt"/>
              </a:rPr>
              <a:t>SIDE</a:t>
            </a:r>
          </a:p>
          <a:p>
            <a:pPr algn="r"/>
            <a:fld id="{B7B554CF-BBF7-4941-9FD0-458D21B824E3}" type="slidenum">
              <a:rPr lang="en-US" sz="600" b="1" spc="200" baseline="0" smtClean="0">
                <a:latin typeface="+mn-lt"/>
              </a:rPr>
              <a:t>‹#›</a:t>
            </a:fld>
            <a:endParaRPr lang="en-US" sz="600" b="1" spc="200" baseline="0">
              <a:latin typeface="+mn-lt"/>
            </a:endParaRPr>
          </a:p>
        </p:txBody>
      </p:sp>
      <p:pic>
        <p:nvPicPr>
          <p:cNvPr id="2" name="Billed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 id="2147484118" r:id="rId11"/>
  </p:sldLayoutIdLst>
  <p:hf sldNum="0"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6800936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a:latin typeface="+mn-lt"/>
              </a:rPr>
              <a:t>SIDE</a:t>
            </a:r>
          </a:p>
          <a:p>
            <a:pPr algn="r"/>
            <a:fld id="{B7B554CF-BBF7-4941-9FD0-458D21B824E3}" type="slidenum">
              <a:rPr lang="en-US" sz="600" b="1" spc="200" baseline="0" smtClean="0">
                <a:latin typeface="+mn-lt"/>
              </a:rPr>
              <a:t>‹#›</a:t>
            </a:fld>
            <a:endParaRPr lang="en-US" sz="600" b="1" spc="200" baseline="0">
              <a:latin typeface="+mn-lt"/>
            </a:endParaRPr>
          </a:p>
        </p:txBody>
      </p:sp>
      <p:pic>
        <p:nvPicPr>
          <p:cNvPr id="2" name="Billed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56798900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7" r:id="rId11"/>
  </p:sldLayoutIdLst>
  <p:hf sldNum="0"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16personalitie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thermometer-temperature-measure-1917500/"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359" b="1684"/>
          <a:stretch/>
        </p:blipFill>
        <p:spPr>
          <a:xfrm>
            <a:off x="-152400" y="0"/>
            <a:ext cx="12192000" cy="6858000"/>
          </a:xfrm>
        </p:spPr>
      </p:pic>
      <p:sp>
        <p:nvSpPr>
          <p:cNvPr id="4" name="Titel 3"/>
          <p:cNvSpPr>
            <a:spLocks noGrp="1"/>
          </p:cNvSpPr>
          <p:nvPr>
            <p:ph type="title"/>
          </p:nvPr>
        </p:nvSpPr>
        <p:spPr>
          <a:xfrm>
            <a:off x="2332411" y="1981201"/>
            <a:ext cx="7527178" cy="1554916"/>
          </a:xfrm>
        </p:spPr>
        <p:txBody>
          <a:bodyPr lIns="91440" tIns="108000" rIns="91440" bIns="45720" anchor="t"/>
          <a:lstStyle/>
          <a:p>
            <a:r>
              <a:rPr lang="en-GB" sz="4000" b="0" dirty="0">
                <a:solidFill>
                  <a:srgbClr val="211A52"/>
                </a:solidFill>
                <a:latin typeface="Barlow" panose="00000500000000000000" pitchFamily="2" charset="0"/>
              </a:rPr>
              <a:t>Group conversation</a:t>
            </a:r>
            <a:br>
              <a:rPr lang="en-GB" sz="4000" b="0" dirty="0">
                <a:solidFill>
                  <a:srgbClr val="211A52"/>
                </a:solidFill>
                <a:latin typeface="Barlow" panose="00000500000000000000" pitchFamily="2" charset="0"/>
              </a:rPr>
            </a:br>
            <a:r>
              <a:rPr lang="en-GB" sz="4000" b="0" dirty="0">
                <a:solidFill>
                  <a:srgbClr val="211A52"/>
                </a:solidFill>
                <a:latin typeface="Barlow" panose="00000500000000000000" pitchFamily="2" charset="0"/>
              </a:rPr>
              <a:t>concept</a:t>
            </a:r>
            <a:endParaRPr lang="en-GB" dirty="0">
              <a:solidFill>
                <a:srgbClr val="211A52"/>
              </a:solidFill>
              <a:latin typeface="Barlow" panose="00000500000000000000" pitchFamily="2" charset="0"/>
            </a:endParaRPr>
          </a:p>
        </p:txBody>
      </p:sp>
      <p:sp>
        <p:nvSpPr>
          <p:cNvPr id="7" name="Pladsholder til tekst 6"/>
          <p:cNvSpPr>
            <a:spLocks noGrp="1"/>
          </p:cNvSpPr>
          <p:nvPr>
            <p:ph type="body" sz="quarter" idx="12"/>
          </p:nvPr>
        </p:nvSpPr>
        <p:spPr>
          <a:xfrm>
            <a:off x="1603117" y="3742797"/>
            <a:ext cx="8929158" cy="623015"/>
          </a:xfrm>
        </p:spPr>
        <p:txBody>
          <a:bodyPr vert="horz" lIns="0" tIns="45720" rIns="0" bIns="45720" rtlCol="0" anchor="ctr">
            <a:noAutofit/>
          </a:bodyPr>
          <a:lstStyle/>
          <a:p>
            <a:r>
              <a:rPr lang="en-GB" sz="2000" dirty="0">
                <a:solidFill>
                  <a:srgbClr val="211A52"/>
                </a:solidFill>
                <a:latin typeface="Barlow" panose="00000500000000000000" pitchFamily="2" charset="0"/>
              </a:rPr>
              <a:t>General Student Guidance - July 2024</a:t>
            </a:r>
          </a:p>
        </p:txBody>
      </p:sp>
      <p:pic>
        <p:nvPicPr>
          <p:cNvPr id="3" name="Billede 2"/>
          <p:cNvPicPr>
            <a:picLocks noChangeAspect="1"/>
          </p:cNvPicPr>
          <p:nvPr/>
        </p:nvPicPr>
        <p:blipFill rotWithShape="1">
          <a:blip r:embed="rId4" cstate="print">
            <a:extLst>
              <a:ext uri="{28A0092B-C50C-407E-A947-70E740481C1C}">
                <a14:useLocalDpi xmlns:a14="http://schemas.microsoft.com/office/drawing/2010/main" val="0"/>
              </a:ext>
            </a:extLst>
          </a:blip>
          <a:srcRect l="35798" t="13321" r="36944"/>
          <a:stretch/>
        </p:blipFill>
        <p:spPr>
          <a:xfrm>
            <a:off x="5394959" y="5564777"/>
            <a:ext cx="1345475" cy="1429630"/>
          </a:xfrm>
          <a:prstGeom prst="rect">
            <a:avLst/>
          </a:prstGeom>
        </p:spPr>
      </p:pic>
    </p:spTree>
    <p:extLst>
      <p:ext uri="{BB962C8B-B14F-4D97-AF65-F5344CB8AC3E}">
        <p14:creationId xmlns:p14="http://schemas.microsoft.com/office/powerpoint/2010/main" val="126145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898" y="306366"/>
            <a:ext cx="11511488" cy="1292650"/>
          </a:xfrm>
          <a:solidFill>
            <a:srgbClr val="002060"/>
          </a:solidFill>
        </p:spPr>
        <p:txBody>
          <a:bodyPr lIns="91440" tIns="45720" rIns="91440" bIns="45720" anchor="t">
            <a:normAutofit/>
          </a:bodyPr>
          <a:lstStyle/>
          <a:p>
            <a:pPr algn="ctr"/>
            <a:br>
              <a:rPr lang="en-GB" sz="3200" dirty="0">
                <a:solidFill>
                  <a:srgbClr val="211A52"/>
                </a:solidFill>
                <a:cs typeface="Arial"/>
              </a:rPr>
            </a:br>
            <a:r>
              <a:rPr lang="en-GB" sz="3200" dirty="0">
                <a:solidFill>
                  <a:srgbClr val="211A52"/>
                </a:solidFill>
                <a:cs typeface="Arial"/>
              </a:rPr>
              <a:t>The phases of group work</a:t>
            </a:r>
          </a:p>
        </p:txBody>
      </p:sp>
      <p:sp>
        <p:nvSpPr>
          <p:cNvPr id="12" name="Pladsholder til indhold 2"/>
          <p:cNvSpPr txBox="1">
            <a:spLocks/>
          </p:cNvSpPr>
          <p:nvPr/>
        </p:nvSpPr>
        <p:spPr>
          <a:xfrm>
            <a:off x="9668819" y="3675759"/>
            <a:ext cx="2144434" cy="3134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rgbClr val="211A52"/>
                </a:solidFill>
                <a:latin typeface="Barlow" panose="00000500000000000000" pitchFamily="2" charset="0"/>
              </a:rPr>
              <a:t>Strength:</a:t>
            </a:r>
            <a:br>
              <a:rPr lang="en-US" sz="1100" dirty="0">
                <a:solidFill>
                  <a:srgbClr val="211A52"/>
                </a:solidFill>
                <a:latin typeface="Barlow" panose="00000500000000000000" pitchFamily="2" charset="0"/>
              </a:rPr>
            </a:br>
            <a:r>
              <a:rPr lang="en-US" sz="1100" dirty="0">
                <a:solidFill>
                  <a:srgbClr val="211A52"/>
                </a:solidFill>
                <a:latin typeface="Barlow" panose="00000500000000000000" pitchFamily="2" charset="0"/>
              </a:rPr>
              <a:t>Natural dissolution of a group, e.g., due to the end of a semester or changes in the assignment, provides an opportunity for closure and process evaluation.</a:t>
            </a:r>
          </a:p>
          <a:p>
            <a:pPr marL="0" indent="0">
              <a:buNone/>
            </a:pPr>
            <a:r>
              <a:rPr lang="en-US" sz="1100" b="1" dirty="0">
                <a:solidFill>
                  <a:srgbClr val="211A52"/>
                </a:solidFill>
                <a:latin typeface="Barlow" panose="00000500000000000000" pitchFamily="2" charset="0"/>
              </a:rPr>
              <a:t>Downside:</a:t>
            </a:r>
            <a:br>
              <a:rPr lang="en-US" sz="1100" dirty="0">
                <a:solidFill>
                  <a:srgbClr val="211A52"/>
                </a:solidFill>
                <a:latin typeface="Barlow" panose="00000500000000000000" pitchFamily="2" charset="0"/>
              </a:rPr>
            </a:br>
            <a:r>
              <a:rPr lang="en-US" sz="1100" dirty="0">
                <a:solidFill>
                  <a:srgbClr val="211A52"/>
                </a:solidFill>
                <a:latin typeface="Barlow" panose="00000500000000000000" pitchFamily="2" charset="0"/>
              </a:rPr>
              <a:t>It can be risky and potentially painful for many students if the group dissolves prematurely due to conflicts, or if only a few students are excluded.</a:t>
            </a:r>
          </a:p>
        </p:txBody>
      </p:sp>
      <p:sp>
        <p:nvSpPr>
          <p:cNvPr id="33" name="Indlæsning/udlæsning 32"/>
          <p:cNvSpPr/>
          <p:nvPr/>
        </p:nvSpPr>
        <p:spPr>
          <a:xfrm rot="10800000">
            <a:off x="3958553" y="2773366"/>
            <a:ext cx="928720" cy="52244"/>
          </a:xfrm>
          <a:prstGeom prst="flowChartInputOutp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34" name="Indlæsning/udlæsning 33"/>
          <p:cNvSpPr/>
          <p:nvPr/>
        </p:nvSpPr>
        <p:spPr>
          <a:xfrm rot="10800000" flipV="1">
            <a:off x="2348178" y="2782419"/>
            <a:ext cx="1311414" cy="45719"/>
          </a:xfrm>
          <a:prstGeom prst="flowChartInputOutp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42" name="Ellipse 41"/>
          <p:cNvSpPr/>
          <p:nvPr/>
        </p:nvSpPr>
        <p:spPr>
          <a:xfrm>
            <a:off x="2880571" y="2094117"/>
            <a:ext cx="1418899" cy="140484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pic>
        <p:nvPicPr>
          <p:cNvPr id="43" name="Billede 42"/>
          <p:cNvPicPr>
            <a:picLocks noChangeAspect="1"/>
          </p:cNvPicPr>
          <p:nvPr/>
        </p:nvPicPr>
        <p:blipFill rotWithShape="1">
          <a:blip r:embed="rId3" cstate="print">
            <a:extLst>
              <a:ext uri="{28A0092B-C50C-407E-A947-70E740481C1C}">
                <a14:useLocalDpi xmlns:a14="http://schemas.microsoft.com/office/drawing/2010/main" val="0"/>
              </a:ext>
            </a:extLst>
          </a:blip>
          <a:srcRect t="10189" b="8810"/>
          <a:stretch/>
        </p:blipFill>
        <p:spPr>
          <a:xfrm>
            <a:off x="3047955" y="2228985"/>
            <a:ext cx="1065226" cy="910837"/>
          </a:xfrm>
          <a:prstGeom prst="ellipse">
            <a:avLst/>
          </a:prstGeom>
        </p:spPr>
      </p:pic>
      <p:sp>
        <p:nvSpPr>
          <p:cNvPr id="44" name="Indlæsning/udlæsning 43"/>
          <p:cNvSpPr/>
          <p:nvPr/>
        </p:nvSpPr>
        <p:spPr>
          <a:xfrm rot="10800000" flipV="1">
            <a:off x="8721471" y="2785125"/>
            <a:ext cx="1079044" cy="45719"/>
          </a:xfrm>
          <a:prstGeom prst="flowChartInputOutput">
            <a:avLst/>
          </a:prstGeom>
          <a:solidFill>
            <a:schemeClr val="accent4">
              <a:lumMod val="75000"/>
              <a:lumOff val="25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45" name="Indlæsning/udlæsning 44"/>
          <p:cNvSpPr/>
          <p:nvPr/>
        </p:nvSpPr>
        <p:spPr>
          <a:xfrm rot="10800000" flipV="1">
            <a:off x="9508680" y="2785126"/>
            <a:ext cx="1311414" cy="45719"/>
          </a:xfrm>
          <a:prstGeom prst="flowChartInputOutpu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46" name="Indlæsning/udlæsning 45"/>
          <p:cNvSpPr/>
          <p:nvPr/>
        </p:nvSpPr>
        <p:spPr>
          <a:xfrm rot="10800000">
            <a:off x="4616841" y="2773277"/>
            <a:ext cx="1375648" cy="52334"/>
          </a:xfrm>
          <a:prstGeom prst="flowChartInputOut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47" name="Indlæsning/udlæsning 46"/>
          <p:cNvSpPr/>
          <p:nvPr/>
        </p:nvSpPr>
        <p:spPr>
          <a:xfrm rot="10800000" flipV="1">
            <a:off x="1560969" y="2782418"/>
            <a:ext cx="1079044" cy="45719"/>
          </a:xfrm>
          <a:prstGeom prst="flowChartInputOutp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48" name="Indlæsning/udlæsning 47"/>
          <p:cNvSpPr/>
          <p:nvPr/>
        </p:nvSpPr>
        <p:spPr>
          <a:xfrm rot="10800000">
            <a:off x="7010278" y="2782417"/>
            <a:ext cx="1375648" cy="49350"/>
          </a:xfrm>
          <a:prstGeom prst="flowChartInputOutput">
            <a:avLst/>
          </a:prstGeom>
          <a:solidFill>
            <a:schemeClr val="accent4">
              <a:lumMod val="75000"/>
              <a:lumOff val="25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49" name="Indlæsning/udlæsning 48"/>
          <p:cNvSpPr/>
          <p:nvPr/>
        </p:nvSpPr>
        <p:spPr>
          <a:xfrm rot="10800000">
            <a:off x="6000297" y="2778085"/>
            <a:ext cx="1375648" cy="54386"/>
          </a:xfrm>
          <a:prstGeom prst="flowChartInputOut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50" name="Ellipse 49"/>
          <p:cNvSpPr/>
          <p:nvPr/>
        </p:nvSpPr>
        <p:spPr>
          <a:xfrm>
            <a:off x="621383" y="2094011"/>
            <a:ext cx="1418899" cy="140484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51" name="Ellipse 50"/>
          <p:cNvSpPr/>
          <p:nvPr/>
        </p:nvSpPr>
        <p:spPr>
          <a:xfrm>
            <a:off x="5320650" y="2081990"/>
            <a:ext cx="1418899" cy="140484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52" name="Ellipse 51"/>
          <p:cNvSpPr/>
          <p:nvPr/>
        </p:nvSpPr>
        <p:spPr>
          <a:xfrm>
            <a:off x="7711796" y="2087699"/>
            <a:ext cx="1418899" cy="1404840"/>
          </a:xfrm>
          <a:prstGeom prst="ellipse">
            <a:avLst/>
          </a:prstGeom>
          <a:solidFill>
            <a:schemeClr val="bg1"/>
          </a:solidFill>
          <a:ln w="571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53" name="Ellipse 52"/>
          <p:cNvSpPr/>
          <p:nvPr/>
        </p:nvSpPr>
        <p:spPr>
          <a:xfrm>
            <a:off x="10016197" y="2094011"/>
            <a:ext cx="1418899" cy="1404840"/>
          </a:xfrm>
          <a:prstGeom prst="ellipse">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Barlow" panose="00000500000000000000" pitchFamily="2" charset="0"/>
            </a:endParaRPr>
          </a:p>
        </p:txBody>
      </p:sp>
      <p:pic>
        <p:nvPicPr>
          <p:cNvPr id="54" name="Picture 14" descr="Emergency Exit Icon – Free Download, PNG and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8354" y="2256513"/>
            <a:ext cx="805364" cy="8053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Vector SEO Performance Icon 449596 Vector Art at Vecteezy"/>
          <p:cNvPicPr>
            <a:picLocks noChangeAspect="1" noChangeArrowheads="1"/>
          </p:cNvPicPr>
          <p:nvPr/>
        </p:nvPicPr>
        <p:blipFill rotWithShape="1">
          <a:blip r:embed="rId5">
            <a:extLst>
              <a:ext uri="{28A0092B-C50C-407E-A947-70E740481C1C}">
                <a14:useLocalDpi xmlns:a14="http://schemas.microsoft.com/office/drawing/2010/main" val="0"/>
              </a:ext>
            </a:extLst>
          </a:blip>
          <a:srcRect l="5732" t="7970" r="5914" b="7020"/>
          <a:stretch/>
        </p:blipFill>
        <p:spPr bwMode="auto">
          <a:xfrm>
            <a:off x="7911170" y="2123979"/>
            <a:ext cx="1020147" cy="981537"/>
          </a:xfrm>
          <a:prstGeom prst="ellipse">
            <a:avLst/>
          </a:prstGeom>
          <a:noFill/>
          <a:extLst>
            <a:ext uri="{909E8E84-426E-40DD-AFC4-6F175D3DCCD1}">
              <a14:hiddenFill xmlns:a14="http://schemas.microsoft.com/office/drawing/2010/main">
                <a:solidFill>
                  <a:srgbClr val="FFFFFF"/>
                </a:solidFill>
              </a14:hiddenFill>
            </a:ext>
          </a:extLst>
        </p:spPr>
      </p:pic>
      <p:pic>
        <p:nvPicPr>
          <p:cNvPr id="56" name="Picture 10" descr="Business agreement handshake vector icons. Agreement symbol partnership  handshake, icon agreement deal illustration - Nevada Republican Club"/>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807" t="14392" r="7052" b="14930"/>
          <a:stretch/>
        </p:blipFill>
        <p:spPr bwMode="auto">
          <a:xfrm>
            <a:off x="5528601" y="2227977"/>
            <a:ext cx="1011506" cy="849663"/>
          </a:xfrm>
          <a:prstGeom prst="ellipse">
            <a:avLst/>
          </a:prstGeom>
          <a:noFill/>
          <a:extLst>
            <a:ext uri="{909E8E84-426E-40DD-AFC4-6F175D3DCCD1}">
              <a14:hiddenFill xmlns:a14="http://schemas.microsoft.com/office/drawing/2010/main">
                <a:solidFill>
                  <a:srgbClr val="FFFFFF"/>
                </a:solidFill>
              </a14:hiddenFill>
            </a:ext>
          </a:extLst>
        </p:spPr>
      </p:pic>
      <p:sp>
        <p:nvSpPr>
          <p:cNvPr id="57" name="Tekstfelt 56"/>
          <p:cNvSpPr txBox="1"/>
          <p:nvPr/>
        </p:nvSpPr>
        <p:spPr>
          <a:xfrm>
            <a:off x="743480" y="3067305"/>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err="1">
                <a:ln>
                  <a:noFill/>
                </a:ln>
                <a:solidFill>
                  <a:srgbClr val="211A52"/>
                </a:solidFill>
                <a:effectLst/>
                <a:uLnTx/>
                <a:uFillTx/>
                <a:latin typeface="Barlow" panose="00000500000000000000" pitchFamily="2" charset="0"/>
              </a:rPr>
              <a:t>Forming</a:t>
            </a:r>
            <a:endParaRPr kumimoji="0" lang="da-DK" sz="1400" b="1" i="0" u="none" strike="noStrike" kern="1200" cap="none" spc="0" normalizeH="0" baseline="0" noProof="0" dirty="0">
              <a:ln>
                <a:noFill/>
              </a:ln>
              <a:solidFill>
                <a:srgbClr val="211A52"/>
              </a:solidFill>
              <a:effectLst/>
              <a:uLnTx/>
              <a:uFillTx/>
              <a:latin typeface="Barlow" panose="00000500000000000000" pitchFamily="2" charset="0"/>
            </a:endParaRPr>
          </a:p>
        </p:txBody>
      </p:sp>
      <p:sp>
        <p:nvSpPr>
          <p:cNvPr id="58" name="Tekstfelt 57"/>
          <p:cNvSpPr txBox="1"/>
          <p:nvPr/>
        </p:nvSpPr>
        <p:spPr>
          <a:xfrm>
            <a:off x="2997512" y="3022965"/>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Storming</a:t>
            </a:r>
          </a:p>
        </p:txBody>
      </p:sp>
      <p:sp>
        <p:nvSpPr>
          <p:cNvPr id="59" name="Tekstfelt 58"/>
          <p:cNvSpPr txBox="1"/>
          <p:nvPr/>
        </p:nvSpPr>
        <p:spPr>
          <a:xfrm>
            <a:off x="5442748" y="3018089"/>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Norming</a:t>
            </a:r>
          </a:p>
        </p:txBody>
      </p:sp>
      <p:sp>
        <p:nvSpPr>
          <p:cNvPr id="60" name="Tekstfelt 59"/>
          <p:cNvSpPr txBox="1"/>
          <p:nvPr/>
        </p:nvSpPr>
        <p:spPr>
          <a:xfrm>
            <a:off x="7833892" y="2988923"/>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Performing</a:t>
            </a:r>
          </a:p>
        </p:txBody>
      </p:sp>
      <p:sp>
        <p:nvSpPr>
          <p:cNvPr id="61" name="Tekstfelt 60"/>
          <p:cNvSpPr txBox="1"/>
          <p:nvPr/>
        </p:nvSpPr>
        <p:spPr>
          <a:xfrm>
            <a:off x="10153685" y="3018016"/>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Adjourning</a:t>
            </a:r>
          </a:p>
        </p:txBody>
      </p:sp>
      <p:pic>
        <p:nvPicPr>
          <p:cNvPr id="62" name="Billed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904" y="2270919"/>
            <a:ext cx="763777" cy="763777"/>
          </a:xfrm>
          <a:prstGeom prst="rect">
            <a:avLst/>
          </a:prstGeom>
        </p:spPr>
      </p:pic>
      <p:sp>
        <p:nvSpPr>
          <p:cNvPr id="35" name="Pladsholder til indhold 2"/>
          <p:cNvSpPr txBox="1">
            <a:spLocks/>
          </p:cNvSpPr>
          <p:nvPr/>
        </p:nvSpPr>
        <p:spPr>
          <a:xfrm>
            <a:off x="385720" y="3675759"/>
            <a:ext cx="1890221" cy="1491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rgbClr val="211A52"/>
                </a:solidFill>
                <a:latin typeface="Barlow" panose="00000500000000000000" pitchFamily="2" charset="0"/>
              </a:rPr>
              <a:t>Strength:</a:t>
            </a:r>
            <a:br>
              <a:rPr lang="en-US" sz="1100" dirty="0">
                <a:solidFill>
                  <a:srgbClr val="211A52"/>
                </a:solidFill>
                <a:latin typeface="Barlow" panose="00000500000000000000" pitchFamily="2" charset="0"/>
              </a:rPr>
            </a:br>
            <a:r>
              <a:rPr lang="en-US" sz="1100" dirty="0">
                <a:solidFill>
                  <a:srgbClr val="211A52"/>
                </a:solidFill>
                <a:latin typeface="Barlow" panose="00000500000000000000" pitchFamily="2" charset="0"/>
              </a:rPr>
              <a:t>The foundation for the group should be built through relationships. Members are friendly and avoid conflicts.</a:t>
            </a:r>
          </a:p>
          <a:p>
            <a:pPr marL="0" indent="0">
              <a:buNone/>
            </a:pPr>
            <a:r>
              <a:rPr lang="en-US" sz="1100" dirty="0">
                <a:solidFill>
                  <a:srgbClr val="211A52"/>
                </a:solidFill>
                <a:latin typeface="Barlow" panose="00000500000000000000" pitchFamily="2" charset="0"/>
              </a:rPr>
              <a:t>Each student tries to form expectations about what it means to be a student.</a:t>
            </a:r>
          </a:p>
          <a:p>
            <a:pPr marL="0" indent="0">
              <a:buNone/>
            </a:pPr>
            <a:r>
              <a:rPr lang="en-US" sz="1100" b="1" dirty="0">
                <a:solidFill>
                  <a:srgbClr val="211A52"/>
                </a:solidFill>
                <a:latin typeface="Barlow" panose="00000500000000000000" pitchFamily="2" charset="0"/>
              </a:rPr>
              <a:t>Downside:</a:t>
            </a:r>
            <a:br>
              <a:rPr lang="en-US" sz="1100" dirty="0">
                <a:solidFill>
                  <a:srgbClr val="211A52"/>
                </a:solidFill>
                <a:latin typeface="Barlow" panose="00000500000000000000" pitchFamily="2" charset="0"/>
              </a:rPr>
            </a:br>
            <a:r>
              <a:rPr lang="en-US" sz="1100" dirty="0">
                <a:solidFill>
                  <a:srgbClr val="211A52"/>
                </a:solidFill>
                <a:latin typeface="Barlow" panose="00000500000000000000" pitchFamily="2" charset="0"/>
              </a:rPr>
              <a:t>To succeed together, the group needs to dare to step out of this "comfort zone."</a:t>
            </a:r>
          </a:p>
        </p:txBody>
      </p:sp>
      <p:sp>
        <p:nvSpPr>
          <p:cNvPr id="36" name="Pladsholder til indhold 2"/>
          <p:cNvSpPr txBox="1">
            <a:spLocks/>
          </p:cNvSpPr>
          <p:nvPr/>
        </p:nvSpPr>
        <p:spPr>
          <a:xfrm>
            <a:off x="2614347" y="3675759"/>
            <a:ext cx="1951346" cy="22405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rgbClr val="211A52"/>
                </a:solidFill>
                <a:latin typeface="Barlow" panose="00000500000000000000" pitchFamily="2" charset="0"/>
              </a:rPr>
              <a:t>Strength:</a:t>
            </a:r>
            <a:br>
              <a:rPr lang="en-US" sz="1200" dirty="0">
                <a:solidFill>
                  <a:srgbClr val="211A52"/>
                </a:solidFill>
                <a:latin typeface="Barlow" panose="00000500000000000000" pitchFamily="2" charset="0"/>
              </a:rPr>
            </a:br>
            <a:r>
              <a:rPr lang="en-US" sz="1200" dirty="0">
                <a:solidFill>
                  <a:srgbClr val="211A52"/>
                </a:solidFill>
                <a:latin typeface="Barlow" panose="00000500000000000000" pitchFamily="2" charset="0"/>
              </a:rPr>
              <a:t>Honest discussions, disagreements, and evaluations of the collaboration within the study group.</a:t>
            </a:r>
          </a:p>
          <a:p>
            <a:pPr marL="0" indent="0">
              <a:buNone/>
            </a:pPr>
            <a:r>
              <a:rPr lang="en-US" sz="1200" dirty="0">
                <a:solidFill>
                  <a:srgbClr val="211A52"/>
                </a:solidFill>
                <a:latin typeface="Barlow" panose="00000500000000000000" pitchFamily="2" charset="0"/>
              </a:rPr>
              <a:t>This typically occurs during the first major assignment.</a:t>
            </a:r>
          </a:p>
          <a:p>
            <a:pPr marL="0" indent="0">
              <a:buNone/>
            </a:pPr>
            <a:r>
              <a:rPr lang="en-US" sz="1200" b="1" dirty="0">
                <a:solidFill>
                  <a:srgbClr val="211A52"/>
                </a:solidFill>
                <a:latin typeface="Barlow" panose="00000500000000000000" pitchFamily="2" charset="0"/>
              </a:rPr>
              <a:t>Downside:</a:t>
            </a:r>
            <a:br>
              <a:rPr lang="en-US" sz="1200" dirty="0">
                <a:solidFill>
                  <a:srgbClr val="211A52"/>
                </a:solidFill>
                <a:latin typeface="Barlow" panose="00000500000000000000" pitchFamily="2" charset="0"/>
              </a:rPr>
            </a:br>
            <a:r>
              <a:rPr lang="en-US" sz="1200" dirty="0">
                <a:solidFill>
                  <a:srgbClr val="211A52"/>
                </a:solidFill>
                <a:latin typeface="Barlow" panose="00000500000000000000" pitchFamily="2" charset="0"/>
              </a:rPr>
              <a:t>The study group needs to be able to handle disagreements together; otherwise, it could lead to long-term conflicts.</a:t>
            </a:r>
          </a:p>
        </p:txBody>
      </p:sp>
      <p:sp>
        <p:nvSpPr>
          <p:cNvPr id="37" name="Pladsholder til indhold 2"/>
          <p:cNvSpPr txBox="1">
            <a:spLocks/>
          </p:cNvSpPr>
          <p:nvPr/>
        </p:nvSpPr>
        <p:spPr>
          <a:xfrm>
            <a:off x="5063427" y="3679307"/>
            <a:ext cx="1933343" cy="23893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rgbClr val="211A52"/>
                </a:solidFill>
                <a:latin typeface="Barlow" panose="00000500000000000000" pitchFamily="2" charset="0"/>
              </a:rPr>
              <a:t>Strength:</a:t>
            </a:r>
            <a:br>
              <a:rPr lang="en-US" sz="1200" dirty="0">
                <a:solidFill>
                  <a:srgbClr val="211A52"/>
                </a:solidFill>
                <a:latin typeface="Barlow" panose="00000500000000000000" pitchFamily="2" charset="0"/>
              </a:rPr>
            </a:br>
            <a:r>
              <a:rPr lang="en-US" sz="1200" dirty="0">
                <a:solidFill>
                  <a:srgbClr val="211A52"/>
                </a:solidFill>
                <a:latin typeface="Barlow" panose="00000500000000000000" pitchFamily="2" charset="0"/>
              </a:rPr>
              <a:t>The study group establishes agreements, routines, and a shared "everyday" approach to their work.</a:t>
            </a:r>
          </a:p>
          <a:p>
            <a:pPr marL="0" indent="0">
              <a:buNone/>
            </a:pPr>
            <a:r>
              <a:rPr lang="en-US" sz="1200" b="1" dirty="0">
                <a:solidFill>
                  <a:srgbClr val="211A52"/>
                </a:solidFill>
                <a:latin typeface="Barlow" panose="00000500000000000000" pitchFamily="2" charset="0"/>
              </a:rPr>
              <a:t>Downside:</a:t>
            </a:r>
            <a:br>
              <a:rPr lang="en-US" sz="1200" dirty="0">
                <a:solidFill>
                  <a:srgbClr val="211A52"/>
                </a:solidFill>
                <a:latin typeface="Barlow" panose="00000500000000000000" pitchFamily="2" charset="0"/>
              </a:rPr>
            </a:br>
            <a:r>
              <a:rPr lang="en-US" sz="1200" dirty="0">
                <a:solidFill>
                  <a:srgbClr val="211A52"/>
                </a:solidFill>
                <a:latin typeface="Barlow" panose="00000500000000000000" pitchFamily="2" charset="0"/>
              </a:rPr>
              <a:t>It can be difficult to renegotiate established agreements, and some students may find it challenging to break away from the culture that the group has created.</a:t>
            </a:r>
          </a:p>
        </p:txBody>
      </p:sp>
      <p:sp>
        <p:nvSpPr>
          <p:cNvPr id="39" name="Pladsholder til indhold 2"/>
          <p:cNvSpPr txBox="1">
            <a:spLocks/>
          </p:cNvSpPr>
          <p:nvPr/>
        </p:nvSpPr>
        <p:spPr>
          <a:xfrm>
            <a:off x="7355454" y="3675759"/>
            <a:ext cx="2131577" cy="3134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1" dirty="0">
                <a:solidFill>
                  <a:srgbClr val="211A52"/>
                </a:solidFill>
                <a:latin typeface="Barlow" panose="00000500000000000000" pitchFamily="2" charset="0"/>
              </a:rPr>
              <a:t>Strength:</a:t>
            </a:r>
            <a:br>
              <a:rPr lang="en-GB" sz="1100" dirty="0">
                <a:solidFill>
                  <a:srgbClr val="211A52"/>
                </a:solidFill>
                <a:latin typeface="Barlow" panose="00000500000000000000" pitchFamily="2" charset="0"/>
              </a:rPr>
            </a:br>
            <a:r>
              <a:rPr lang="en-GB" sz="1100" dirty="0">
                <a:solidFill>
                  <a:srgbClr val="211A52"/>
                </a:solidFill>
                <a:latin typeface="Barlow" panose="00000500000000000000" pitchFamily="2" charset="0"/>
              </a:rPr>
              <a:t>The study group optimises collaboration based on relations, disagreements, and previously made agreements.</a:t>
            </a:r>
          </a:p>
          <a:p>
            <a:pPr marL="0" indent="0">
              <a:buNone/>
            </a:pPr>
            <a:r>
              <a:rPr lang="en-GB" sz="1100" dirty="0">
                <a:solidFill>
                  <a:srgbClr val="211A52"/>
                </a:solidFill>
                <a:latin typeface="Barlow" panose="00000500000000000000" pitchFamily="2" charset="0"/>
              </a:rPr>
              <a:t>The group has established effective work routines but can still pause to evaluate and adjust as needed.</a:t>
            </a:r>
          </a:p>
          <a:p>
            <a:pPr marL="0" indent="0">
              <a:buNone/>
            </a:pPr>
            <a:r>
              <a:rPr lang="en-GB" sz="1100" b="1" dirty="0">
                <a:solidFill>
                  <a:srgbClr val="211A52"/>
                </a:solidFill>
                <a:latin typeface="Barlow" panose="00000500000000000000" pitchFamily="2" charset="0"/>
              </a:rPr>
              <a:t>Downside:</a:t>
            </a:r>
            <a:br>
              <a:rPr lang="en-GB" sz="1100" dirty="0">
                <a:solidFill>
                  <a:srgbClr val="211A52"/>
                </a:solidFill>
                <a:latin typeface="Barlow" panose="00000500000000000000" pitchFamily="2" charset="0"/>
              </a:rPr>
            </a:br>
            <a:r>
              <a:rPr lang="en-GB" sz="1100" dirty="0">
                <a:solidFill>
                  <a:srgbClr val="211A52"/>
                </a:solidFill>
                <a:latin typeface="Barlow" panose="00000500000000000000" pitchFamily="2" charset="0"/>
              </a:rPr>
              <a:t>Not all study groups reach this level before changes "push the group back."</a:t>
            </a:r>
          </a:p>
        </p:txBody>
      </p:sp>
      <p:sp>
        <p:nvSpPr>
          <p:cNvPr id="4" name="TextBox 3">
            <a:extLst>
              <a:ext uri="{FF2B5EF4-FFF2-40B4-BE49-F238E27FC236}">
                <a16:creationId xmlns:a16="http://schemas.microsoft.com/office/drawing/2014/main" id="{2EA95ECF-2292-77D9-08C9-4C57AB9FABCF}"/>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221367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500"/>
                                        <p:tgtEl>
                                          <p:spTgt spid="53"/>
                                        </p:tgtEl>
                                      </p:cBhvr>
                                    </p:animEffect>
                                  </p:childTnLst>
                                </p:cTn>
                              </p:par>
                              <p:par>
                                <p:cTn id="70" presetID="10" presetClass="entr" presetSubtype="0"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fade">
                                      <p:cBhvr>
                                        <p:cTn id="86" dur="500"/>
                                        <p:tgtEl>
                                          <p:spTgt spid="35">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xEl>
                                              <p:pRg st="1" end="1"/>
                                            </p:txEl>
                                          </p:spTgt>
                                        </p:tgtEl>
                                        <p:attrNameLst>
                                          <p:attrName>style.visibility</p:attrName>
                                        </p:attrNameLst>
                                      </p:cBhvr>
                                      <p:to>
                                        <p:strVal val="visible"/>
                                      </p:to>
                                    </p:set>
                                    <p:animEffect transition="in" filter="fade">
                                      <p:cBhvr>
                                        <p:cTn id="89" dur="500"/>
                                        <p:tgtEl>
                                          <p:spTgt spid="35">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xEl>
                                              <p:pRg st="2" end="2"/>
                                            </p:txEl>
                                          </p:spTgt>
                                        </p:tgtEl>
                                        <p:attrNameLst>
                                          <p:attrName>style.visibility</p:attrName>
                                        </p:attrNameLst>
                                      </p:cBhvr>
                                      <p:to>
                                        <p:strVal val="visible"/>
                                      </p:to>
                                    </p:set>
                                    <p:animEffect transition="in" filter="fade">
                                      <p:cBhvr>
                                        <p:cTn id="92" dur="500"/>
                                        <p:tgtEl>
                                          <p:spTgt spid="35">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animBg="1"/>
      <p:bldP spid="34"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7" grpId="0"/>
      <p:bldP spid="58" grpId="0"/>
      <p:bldP spid="59" grpId="0"/>
      <p:bldP spid="60" grpId="0"/>
      <p:bldP spid="61" grpId="0"/>
      <p:bldP spid="35" grpId="0" uiExpand="1" build="p"/>
      <p:bldP spid="36" grpId="0"/>
      <p:bldP spid="37"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E03638-1B48-750C-5538-936622EAA7A2}"/>
              </a:ext>
            </a:extLst>
          </p:cNvPr>
          <p:cNvSpPr>
            <a:spLocks noGrp="1" noChangeArrowheads="1"/>
          </p:cNvSpPr>
          <p:nvPr/>
        </p:nvSpPr>
        <p:spPr>
          <a:xfrm>
            <a:off x="5942250" y="759463"/>
            <a:ext cx="5371994" cy="2458154"/>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eaLnBrk="1" hangingPunct="1"/>
            <a:r>
              <a:rPr lang="en-US" altLang="da-DK" sz="2000" dirty="0">
                <a:solidFill>
                  <a:schemeClr val="bg1"/>
                </a:solidFill>
                <a:latin typeface="Barlow" panose="00000500000000000000" pitchFamily="2" charset="0"/>
              </a:rPr>
              <a:t>In which phase is your group currently?</a:t>
            </a:r>
          </a:p>
          <a:p>
            <a:pPr eaLnBrk="1" hangingPunct="1"/>
            <a:endParaRPr lang="en-US" altLang="da-DK" sz="2000" dirty="0">
              <a:solidFill>
                <a:schemeClr val="bg1"/>
              </a:solidFill>
              <a:latin typeface="Barlow" panose="00000500000000000000" pitchFamily="2" charset="0"/>
            </a:endParaRPr>
          </a:p>
          <a:p>
            <a:pPr eaLnBrk="1" hangingPunct="1"/>
            <a:r>
              <a:rPr lang="en-US" altLang="da-DK" sz="2000" dirty="0">
                <a:solidFill>
                  <a:schemeClr val="bg1"/>
                </a:solidFill>
                <a:latin typeface="Barlow" panose="00000500000000000000" pitchFamily="2" charset="0"/>
              </a:rPr>
              <a:t>How have the individual phases played out?</a:t>
            </a:r>
          </a:p>
          <a:p>
            <a:pPr eaLnBrk="1" hangingPunct="1"/>
            <a:endParaRPr lang="en-US" altLang="da-DK" sz="2000" dirty="0">
              <a:solidFill>
                <a:schemeClr val="bg1"/>
              </a:solidFill>
              <a:latin typeface="Barlow" panose="00000500000000000000" pitchFamily="2" charset="0"/>
            </a:endParaRPr>
          </a:p>
          <a:p>
            <a:pPr eaLnBrk="1" hangingPunct="1"/>
            <a:r>
              <a:rPr lang="en-US" altLang="da-DK" sz="2000" dirty="0">
                <a:solidFill>
                  <a:schemeClr val="bg1"/>
                </a:solidFill>
                <a:latin typeface="Barlow" panose="00000500000000000000" pitchFamily="2" charset="0"/>
              </a:rPr>
              <a:t>Have you gone through all the phases?</a:t>
            </a:r>
          </a:p>
          <a:p>
            <a:pPr eaLnBrk="1" hangingPunct="1"/>
            <a:endParaRPr lang="en-US" altLang="da-DK" sz="2000" dirty="0">
              <a:solidFill>
                <a:schemeClr val="bg1"/>
              </a:solidFill>
              <a:latin typeface="Barlow" panose="00000500000000000000" pitchFamily="2" charset="0"/>
            </a:endParaRPr>
          </a:p>
          <a:p>
            <a:pPr eaLnBrk="1" hangingPunct="1"/>
            <a:r>
              <a:rPr lang="en-US" altLang="da-DK" sz="2000" dirty="0">
                <a:solidFill>
                  <a:schemeClr val="bg1"/>
                </a:solidFill>
                <a:latin typeface="Barlow" panose="00000500000000000000" pitchFamily="2" charset="0"/>
              </a:rPr>
              <a:t>Do you need to revisit any phase?</a:t>
            </a:r>
            <a:endParaRPr lang="da-DK" altLang="da-DK" sz="2400" dirty="0">
              <a:solidFill>
                <a:schemeClr val="bg1"/>
              </a:solidFill>
              <a:latin typeface="Barlow" panose="00000500000000000000" pitchFamily="2" charset="0"/>
            </a:endParaRPr>
          </a:p>
        </p:txBody>
      </p:sp>
      <p:sp>
        <p:nvSpPr>
          <p:cNvPr id="8" name="Indlæsning/udlæsning 71">
            <a:extLst>
              <a:ext uri="{FF2B5EF4-FFF2-40B4-BE49-F238E27FC236}">
                <a16:creationId xmlns:a16="http://schemas.microsoft.com/office/drawing/2014/main" id="{F23C5426-31B3-773A-C237-E7E32A3CAF5F}"/>
              </a:ext>
            </a:extLst>
          </p:cNvPr>
          <p:cNvSpPr/>
          <p:nvPr/>
        </p:nvSpPr>
        <p:spPr>
          <a:xfrm rot="10800000">
            <a:off x="4055829" y="4358974"/>
            <a:ext cx="928720" cy="52244"/>
          </a:xfrm>
          <a:prstGeom prst="flowChartInputOutput">
            <a:avLst/>
          </a:prstGeom>
          <a:solidFill>
            <a:srgbClr val="D79B09"/>
          </a:solidFill>
          <a:ln w="12700" cap="flat" cmpd="sng" algn="ctr">
            <a:solidFill>
              <a:srgbClr val="D79B09"/>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9" name="Indlæsning/udlæsning 72">
            <a:extLst>
              <a:ext uri="{FF2B5EF4-FFF2-40B4-BE49-F238E27FC236}">
                <a16:creationId xmlns:a16="http://schemas.microsoft.com/office/drawing/2014/main" id="{83F6A201-1F95-3548-58BD-014F44677B67}"/>
              </a:ext>
            </a:extLst>
          </p:cNvPr>
          <p:cNvSpPr/>
          <p:nvPr/>
        </p:nvSpPr>
        <p:spPr>
          <a:xfrm rot="10800000" flipV="1">
            <a:off x="2445454" y="4368027"/>
            <a:ext cx="1311414" cy="45719"/>
          </a:xfrm>
          <a:prstGeom prst="flowChartInputOutput">
            <a:avLst/>
          </a:prstGeom>
          <a:solidFill>
            <a:srgbClr val="D79B09"/>
          </a:solidFill>
          <a:ln w="12700" cap="flat" cmpd="sng" algn="ctr">
            <a:solidFill>
              <a:srgbClr val="D79B09"/>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0" name="Ellipse 73">
            <a:extLst>
              <a:ext uri="{FF2B5EF4-FFF2-40B4-BE49-F238E27FC236}">
                <a16:creationId xmlns:a16="http://schemas.microsoft.com/office/drawing/2014/main" id="{D541FDC8-C594-F181-0716-A64104E876E6}"/>
              </a:ext>
            </a:extLst>
          </p:cNvPr>
          <p:cNvSpPr/>
          <p:nvPr/>
        </p:nvSpPr>
        <p:spPr>
          <a:xfrm>
            <a:off x="2977847" y="3679725"/>
            <a:ext cx="1418899" cy="1404840"/>
          </a:xfrm>
          <a:prstGeom prst="ellipse">
            <a:avLst/>
          </a:prstGeom>
          <a:solidFill>
            <a:sysClr val="window" lastClr="FFFFFF"/>
          </a:solidFill>
          <a:ln w="57150" cap="flat" cmpd="sng" algn="ctr">
            <a:solidFill>
              <a:srgbClr val="D79B09"/>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pic>
        <p:nvPicPr>
          <p:cNvPr id="11" name="Billede 74">
            <a:extLst>
              <a:ext uri="{FF2B5EF4-FFF2-40B4-BE49-F238E27FC236}">
                <a16:creationId xmlns:a16="http://schemas.microsoft.com/office/drawing/2014/main" id="{CFBB3680-BC5C-AB5E-DD2C-7597B31668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89" b="8810"/>
          <a:stretch/>
        </p:blipFill>
        <p:spPr>
          <a:xfrm>
            <a:off x="3145231" y="3814593"/>
            <a:ext cx="1065226" cy="910837"/>
          </a:xfrm>
          <a:prstGeom prst="ellipse">
            <a:avLst/>
          </a:prstGeom>
        </p:spPr>
      </p:pic>
      <p:sp>
        <p:nvSpPr>
          <p:cNvPr id="12" name="Indlæsning/udlæsning 75">
            <a:extLst>
              <a:ext uri="{FF2B5EF4-FFF2-40B4-BE49-F238E27FC236}">
                <a16:creationId xmlns:a16="http://schemas.microsoft.com/office/drawing/2014/main" id="{922C15FF-D39E-8E06-AA61-BDBAE6F06F17}"/>
              </a:ext>
            </a:extLst>
          </p:cNvPr>
          <p:cNvSpPr/>
          <p:nvPr/>
        </p:nvSpPr>
        <p:spPr>
          <a:xfrm rot="10800000" flipV="1">
            <a:off x="8818747" y="4370733"/>
            <a:ext cx="1079044" cy="45719"/>
          </a:xfrm>
          <a:prstGeom prst="flowChartInputOutput">
            <a:avLst/>
          </a:prstGeom>
          <a:solidFill>
            <a:srgbClr val="05343F">
              <a:lumMod val="75000"/>
              <a:lumOff val="25000"/>
            </a:srgbClr>
          </a:solidFill>
          <a:ln w="12700" cap="flat" cmpd="sng" algn="ctr">
            <a:solidFill>
              <a:srgbClr val="05343F">
                <a:lumMod val="75000"/>
                <a:lumOff val="25000"/>
              </a:srgb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3" name="Indlæsning/udlæsning 76">
            <a:extLst>
              <a:ext uri="{FF2B5EF4-FFF2-40B4-BE49-F238E27FC236}">
                <a16:creationId xmlns:a16="http://schemas.microsoft.com/office/drawing/2014/main" id="{990D16C9-E71F-E6F5-6A7B-DFA7F1598932}"/>
              </a:ext>
            </a:extLst>
          </p:cNvPr>
          <p:cNvSpPr/>
          <p:nvPr/>
        </p:nvSpPr>
        <p:spPr>
          <a:xfrm rot="10800000" flipV="1">
            <a:off x="9605956" y="4370734"/>
            <a:ext cx="1311414" cy="45719"/>
          </a:xfrm>
          <a:prstGeom prst="flowChartInputOutpu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4" name="Indlæsning/udlæsning 77">
            <a:extLst>
              <a:ext uri="{FF2B5EF4-FFF2-40B4-BE49-F238E27FC236}">
                <a16:creationId xmlns:a16="http://schemas.microsoft.com/office/drawing/2014/main" id="{F5B68610-C884-B233-AABF-7A06429C593E}"/>
              </a:ext>
            </a:extLst>
          </p:cNvPr>
          <p:cNvSpPr/>
          <p:nvPr/>
        </p:nvSpPr>
        <p:spPr>
          <a:xfrm rot="10800000">
            <a:off x="4714117" y="4358885"/>
            <a:ext cx="1375648" cy="52334"/>
          </a:xfrm>
          <a:prstGeom prst="flowChartInputOutput">
            <a:avLst/>
          </a:prstGeom>
          <a:solidFill>
            <a:srgbClr val="837E23"/>
          </a:solidFill>
          <a:ln w="12700" cap="flat" cmpd="sng" algn="ctr">
            <a:solidFill>
              <a:srgbClr val="837E23"/>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5" name="Indlæsning/udlæsning 78">
            <a:extLst>
              <a:ext uri="{FF2B5EF4-FFF2-40B4-BE49-F238E27FC236}">
                <a16:creationId xmlns:a16="http://schemas.microsoft.com/office/drawing/2014/main" id="{9085F6B5-F00D-1CB0-389E-D2C85D5D9A4F}"/>
              </a:ext>
            </a:extLst>
          </p:cNvPr>
          <p:cNvSpPr/>
          <p:nvPr/>
        </p:nvSpPr>
        <p:spPr>
          <a:xfrm rot="10800000" flipV="1">
            <a:off x="1658245" y="4368026"/>
            <a:ext cx="1079044" cy="45719"/>
          </a:xfrm>
          <a:prstGeom prst="flowChartInputOutput">
            <a:avLst/>
          </a:prstGeom>
          <a:solidFill>
            <a:srgbClr val="C56704"/>
          </a:solidFill>
          <a:ln w="12700" cap="flat" cmpd="sng" algn="ctr">
            <a:solidFill>
              <a:srgbClr val="C56704"/>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6" name="Indlæsning/udlæsning 79">
            <a:extLst>
              <a:ext uri="{FF2B5EF4-FFF2-40B4-BE49-F238E27FC236}">
                <a16:creationId xmlns:a16="http://schemas.microsoft.com/office/drawing/2014/main" id="{5EE56551-06EB-B79C-2A33-E56364E00773}"/>
              </a:ext>
            </a:extLst>
          </p:cNvPr>
          <p:cNvSpPr/>
          <p:nvPr/>
        </p:nvSpPr>
        <p:spPr>
          <a:xfrm rot="10800000">
            <a:off x="7107554" y="4358885"/>
            <a:ext cx="1375648" cy="58491"/>
          </a:xfrm>
          <a:prstGeom prst="flowChartInputOutput">
            <a:avLst/>
          </a:prstGeom>
          <a:solidFill>
            <a:srgbClr val="05343F">
              <a:lumMod val="75000"/>
              <a:lumOff val="25000"/>
            </a:srgbClr>
          </a:solidFill>
          <a:ln w="12700" cap="flat" cmpd="sng" algn="ctr">
            <a:solidFill>
              <a:srgbClr val="05343F">
                <a:lumMod val="75000"/>
                <a:lumOff val="25000"/>
              </a:srgb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7" name="Indlæsning/udlæsning 80">
            <a:extLst>
              <a:ext uri="{FF2B5EF4-FFF2-40B4-BE49-F238E27FC236}">
                <a16:creationId xmlns:a16="http://schemas.microsoft.com/office/drawing/2014/main" id="{C5227CC1-98B9-A882-571C-F65D0FB9283C}"/>
              </a:ext>
            </a:extLst>
          </p:cNvPr>
          <p:cNvSpPr/>
          <p:nvPr/>
        </p:nvSpPr>
        <p:spPr>
          <a:xfrm rot="10800000">
            <a:off x="6097573" y="4363693"/>
            <a:ext cx="1375648" cy="54386"/>
          </a:xfrm>
          <a:prstGeom prst="flowChartInputOutput">
            <a:avLst/>
          </a:prstGeom>
          <a:solidFill>
            <a:srgbClr val="837E23"/>
          </a:solidFill>
          <a:ln w="12700" cap="flat" cmpd="sng" algn="ctr">
            <a:solidFill>
              <a:srgbClr val="837E23"/>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8" name="Ellipse 81">
            <a:extLst>
              <a:ext uri="{FF2B5EF4-FFF2-40B4-BE49-F238E27FC236}">
                <a16:creationId xmlns:a16="http://schemas.microsoft.com/office/drawing/2014/main" id="{0A9CD719-E473-6729-B244-CF1B42B82CE8}"/>
              </a:ext>
            </a:extLst>
          </p:cNvPr>
          <p:cNvSpPr/>
          <p:nvPr/>
        </p:nvSpPr>
        <p:spPr>
          <a:xfrm>
            <a:off x="718659" y="3679619"/>
            <a:ext cx="1418899" cy="1404840"/>
          </a:xfrm>
          <a:prstGeom prst="ellipse">
            <a:avLst/>
          </a:prstGeom>
          <a:solidFill>
            <a:sysClr val="window" lastClr="FFFFFF"/>
          </a:solidFill>
          <a:ln w="57150" cap="flat" cmpd="sng" algn="ctr">
            <a:solidFill>
              <a:srgbClr val="C56704"/>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19" name="Ellipse 82">
            <a:extLst>
              <a:ext uri="{FF2B5EF4-FFF2-40B4-BE49-F238E27FC236}">
                <a16:creationId xmlns:a16="http://schemas.microsoft.com/office/drawing/2014/main" id="{A6B98FE5-03B4-5E78-E3B9-BD11E705B929}"/>
              </a:ext>
            </a:extLst>
          </p:cNvPr>
          <p:cNvSpPr/>
          <p:nvPr/>
        </p:nvSpPr>
        <p:spPr>
          <a:xfrm>
            <a:off x="5417926" y="3667598"/>
            <a:ext cx="1418899" cy="1404840"/>
          </a:xfrm>
          <a:prstGeom prst="ellipse">
            <a:avLst/>
          </a:prstGeom>
          <a:solidFill>
            <a:sysClr val="window" lastClr="FFFFFF"/>
          </a:solidFill>
          <a:ln w="57150" cap="flat" cmpd="sng" algn="ctr">
            <a:solidFill>
              <a:srgbClr val="837E23"/>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20" name="Ellipse 83">
            <a:extLst>
              <a:ext uri="{FF2B5EF4-FFF2-40B4-BE49-F238E27FC236}">
                <a16:creationId xmlns:a16="http://schemas.microsoft.com/office/drawing/2014/main" id="{2D1FF1FD-0C0C-A8E4-DBC9-62B03F0BC8F0}"/>
              </a:ext>
            </a:extLst>
          </p:cNvPr>
          <p:cNvSpPr/>
          <p:nvPr/>
        </p:nvSpPr>
        <p:spPr>
          <a:xfrm>
            <a:off x="7809072" y="3673307"/>
            <a:ext cx="1418899" cy="1404840"/>
          </a:xfrm>
          <a:prstGeom prst="ellipse">
            <a:avLst/>
          </a:prstGeom>
          <a:solidFill>
            <a:sysClr val="window" lastClr="FFFFFF"/>
          </a:solidFill>
          <a:ln w="57150" cap="flat" cmpd="sng" algn="ctr">
            <a:solidFill>
              <a:srgbClr val="05343F">
                <a:lumMod val="75000"/>
                <a:lumOff val="25000"/>
              </a:srgb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sp>
        <p:nvSpPr>
          <p:cNvPr id="21" name="Ellipse 84">
            <a:extLst>
              <a:ext uri="{FF2B5EF4-FFF2-40B4-BE49-F238E27FC236}">
                <a16:creationId xmlns:a16="http://schemas.microsoft.com/office/drawing/2014/main" id="{B657CFC7-4DB4-41FF-884F-376143A59D46}"/>
              </a:ext>
            </a:extLst>
          </p:cNvPr>
          <p:cNvSpPr/>
          <p:nvPr/>
        </p:nvSpPr>
        <p:spPr>
          <a:xfrm>
            <a:off x="10113473" y="3679619"/>
            <a:ext cx="1418899" cy="1404840"/>
          </a:xfrm>
          <a:prstGeom prst="ellipse">
            <a:avLst/>
          </a:prstGeom>
          <a:solidFill>
            <a:sysClr val="window" lastClr="FFFFFF"/>
          </a:solidFill>
          <a:ln w="57150" cap="flat" cmpd="sng" algn="ctr">
            <a:solidFill>
              <a:sysClr val="window" lastClr="FFFFFF">
                <a:lumMod val="50000"/>
              </a:sys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A52"/>
              </a:solidFill>
              <a:effectLst/>
              <a:uLnTx/>
              <a:uFillTx/>
              <a:latin typeface="Barlow" panose="00000500000000000000" pitchFamily="2" charset="0"/>
            </a:endParaRPr>
          </a:p>
        </p:txBody>
      </p:sp>
      <p:pic>
        <p:nvPicPr>
          <p:cNvPr id="22" name="Picture 21" descr="Emergency Exit Icon – Free Download, PNG and Vector">
            <a:extLst>
              <a:ext uri="{FF2B5EF4-FFF2-40B4-BE49-F238E27FC236}">
                <a16:creationId xmlns:a16="http://schemas.microsoft.com/office/drawing/2014/main" id="{30ED5D9E-3A2C-60D3-4859-0FDA8C4773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5630" y="3842121"/>
            <a:ext cx="805364" cy="8053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Vector SEO Performance Icon 449596 Vector Art at Vecteezy">
            <a:extLst>
              <a:ext uri="{FF2B5EF4-FFF2-40B4-BE49-F238E27FC236}">
                <a16:creationId xmlns:a16="http://schemas.microsoft.com/office/drawing/2014/main" id="{2F7F13B9-1D01-38F0-746E-1715A67F85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2" t="7970" r="5914" b="7020"/>
          <a:stretch/>
        </p:blipFill>
        <p:spPr bwMode="auto">
          <a:xfrm>
            <a:off x="8008446" y="3709587"/>
            <a:ext cx="1020147" cy="981537"/>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3" descr="Business agreement handshake vector icons. Agreement symbol partnership  handshake, icon agreement deal illustration - Nevada Republican Club">
            <a:extLst>
              <a:ext uri="{FF2B5EF4-FFF2-40B4-BE49-F238E27FC236}">
                <a16:creationId xmlns:a16="http://schemas.microsoft.com/office/drawing/2014/main" id="{79DE216E-6ABB-71B9-998F-CCF1DBC8D16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07" t="14392" r="7052" b="14930"/>
          <a:stretch/>
        </p:blipFill>
        <p:spPr bwMode="auto">
          <a:xfrm>
            <a:off x="5625877" y="3813585"/>
            <a:ext cx="1011506" cy="849663"/>
          </a:xfrm>
          <a:prstGeom prst="ellipse">
            <a:avLst/>
          </a:prstGeom>
          <a:noFill/>
          <a:extLst>
            <a:ext uri="{909E8E84-426E-40DD-AFC4-6F175D3DCCD1}">
              <a14:hiddenFill xmlns:a14="http://schemas.microsoft.com/office/drawing/2010/main">
                <a:solidFill>
                  <a:srgbClr val="FFFFFF"/>
                </a:solidFill>
              </a14:hiddenFill>
            </a:ext>
          </a:extLst>
        </p:spPr>
      </p:pic>
      <p:sp>
        <p:nvSpPr>
          <p:cNvPr id="25" name="Tekstfelt 88">
            <a:extLst>
              <a:ext uri="{FF2B5EF4-FFF2-40B4-BE49-F238E27FC236}">
                <a16:creationId xmlns:a16="http://schemas.microsoft.com/office/drawing/2014/main" id="{440FA719-1195-8631-44A0-B342BA14C541}"/>
              </a:ext>
            </a:extLst>
          </p:cNvPr>
          <p:cNvSpPr txBox="1"/>
          <p:nvPr/>
        </p:nvSpPr>
        <p:spPr>
          <a:xfrm>
            <a:off x="840756" y="4652913"/>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err="1">
                <a:ln>
                  <a:noFill/>
                </a:ln>
                <a:solidFill>
                  <a:srgbClr val="211A52"/>
                </a:solidFill>
                <a:effectLst/>
                <a:uLnTx/>
                <a:uFillTx/>
                <a:latin typeface="Barlow" panose="00000500000000000000" pitchFamily="2" charset="0"/>
              </a:rPr>
              <a:t>Forming</a:t>
            </a:r>
            <a:endParaRPr kumimoji="0" lang="da-DK" sz="1400" b="1" i="0" u="none" strike="noStrike" kern="1200" cap="none" spc="0" normalizeH="0" baseline="0" noProof="0">
              <a:ln>
                <a:noFill/>
              </a:ln>
              <a:solidFill>
                <a:srgbClr val="211A52"/>
              </a:solidFill>
              <a:effectLst/>
              <a:uLnTx/>
              <a:uFillTx/>
              <a:latin typeface="Barlow" panose="00000500000000000000" pitchFamily="2" charset="0"/>
            </a:endParaRPr>
          </a:p>
        </p:txBody>
      </p:sp>
      <p:sp>
        <p:nvSpPr>
          <p:cNvPr id="26" name="Tekstfelt 89">
            <a:extLst>
              <a:ext uri="{FF2B5EF4-FFF2-40B4-BE49-F238E27FC236}">
                <a16:creationId xmlns:a16="http://schemas.microsoft.com/office/drawing/2014/main" id="{11D689CA-1756-9CF7-375E-E1F09D8240FC}"/>
              </a:ext>
            </a:extLst>
          </p:cNvPr>
          <p:cNvSpPr txBox="1"/>
          <p:nvPr/>
        </p:nvSpPr>
        <p:spPr>
          <a:xfrm>
            <a:off x="3094788" y="4608573"/>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Storming</a:t>
            </a:r>
          </a:p>
        </p:txBody>
      </p:sp>
      <p:sp>
        <p:nvSpPr>
          <p:cNvPr id="27" name="Tekstfelt 90">
            <a:extLst>
              <a:ext uri="{FF2B5EF4-FFF2-40B4-BE49-F238E27FC236}">
                <a16:creationId xmlns:a16="http://schemas.microsoft.com/office/drawing/2014/main" id="{BB0576FB-B24D-FE9C-5813-1EA9CC123025}"/>
              </a:ext>
            </a:extLst>
          </p:cNvPr>
          <p:cNvSpPr txBox="1"/>
          <p:nvPr/>
        </p:nvSpPr>
        <p:spPr>
          <a:xfrm>
            <a:off x="5540024" y="4603697"/>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Norming</a:t>
            </a:r>
          </a:p>
        </p:txBody>
      </p:sp>
      <p:sp>
        <p:nvSpPr>
          <p:cNvPr id="28" name="Tekstfelt 91">
            <a:extLst>
              <a:ext uri="{FF2B5EF4-FFF2-40B4-BE49-F238E27FC236}">
                <a16:creationId xmlns:a16="http://schemas.microsoft.com/office/drawing/2014/main" id="{F3EEE558-9AC0-4E3F-A68C-27D28734A7EC}"/>
              </a:ext>
            </a:extLst>
          </p:cNvPr>
          <p:cNvSpPr txBox="1"/>
          <p:nvPr/>
        </p:nvSpPr>
        <p:spPr>
          <a:xfrm>
            <a:off x="7931168" y="4574531"/>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Performing</a:t>
            </a:r>
          </a:p>
        </p:txBody>
      </p:sp>
      <p:sp>
        <p:nvSpPr>
          <p:cNvPr id="29" name="Tekstfelt 92">
            <a:extLst>
              <a:ext uri="{FF2B5EF4-FFF2-40B4-BE49-F238E27FC236}">
                <a16:creationId xmlns:a16="http://schemas.microsoft.com/office/drawing/2014/main" id="{C6147DC7-2628-524B-5CB6-6F2AFC03541F}"/>
              </a:ext>
            </a:extLst>
          </p:cNvPr>
          <p:cNvSpPr txBox="1"/>
          <p:nvPr/>
        </p:nvSpPr>
        <p:spPr>
          <a:xfrm>
            <a:off x="10250961" y="4603624"/>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11A52"/>
                </a:solidFill>
                <a:effectLst/>
                <a:uLnTx/>
                <a:uFillTx/>
                <a:latin typeface="Barlow" panose="00000500000000000000" pitchFamily="2" charset="0"/>
              </a:rPr>
              <a:t>Adjourning</a:t>
            </a:r>
          </a:p>
        </p:txBody>
      </p:sp>
      <p:pic>
        <p:nvPicPr>
          <p:cNvPr id="30" name="Billede 93">
            <a:extLst>
              <a:ext uri="{FF2B5EF4-FFF2-40B4-BE49-F238E27FC236}">
                <a16:creationId xmlns:a16="http://schemas.microsoft.com/office/drawing/2014/main" id="{ADF3E775-3242-FE6D-95AF-2B63A92D5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180" y="3856527"/>
            <a:ext cx="763777" cy="763777"/>
          </a:xfrm>
          <a:prstGeom prst="rect">
            <a:avLst/>
          </a:prstGeom>
        </p:spPr>
      </p:pic>
      <p:sp>
        <p:nvSpPr>
          <p:cNvPr id="32" name="TextBox 31">
            <a:extLst>
              <a:ext uri="{FF2B5EF4-FFF2-40B4-BE49-F238E27FC236}">
                <a16:creationId xmlns:a16="http://schemas.microsoft.com/office/drawing/2014/main" id="{1964E4F0-C501-6B95-7CBE-50F28210AEFF}"/>
              </a:ext>
            </a:extLst>
          </p:cNvPr>
          <p:cNvSpPr txBox="1"/>
          <p:nvPr/>
        </p:nvSpPr>
        <p:spPr>
          <a:xfrm>
            <a:off x="937845" y="762000"/>
            <a:ext cx="3272611" cy="830997"/>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5400" dirty="0">
                <a:solidFill>
                  <a:srgbClr val="211A52"/>
                </a:solidFill>
                <a:latin typeface="Barlow" panose="00000500000000000000" pitchFamily="2" charset="0"/>
              </a:rPr>
              <a:t>EXERCISE</a:t>
            </a:r>
            <a:endParaRPr lang="en-US" dirty="0">
              <a:solidFill>
                <a:srgbClr val="211A52"/>
              </a:solidFill>
              <a:latin typeface="Barlow" panose="00000500000000000000" pitchFamily="2" charset="0"/>
            </a:endParaRPr>
          </a:p>
        </p:txBody>
      </p:sp>
      <p:sp>
        <p:nvSpPr>
          <p:cNvPr id="2" name="TextBox 1">
            <a:extLst>
              <a:ext uri="{FF2B5EF4-FFF2-40B4-BE49-F238E27FC236}">
                <a16:creationId xmlns:a16="http://schemas.microsoft.com/office/drawing/2014/main" id="{F9BFA67E-D922-F324-59A9-63B81344684B}"/>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311774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latin typeface="Barlow" panose="00000500000000000000" pitchFamily="2" charset="0"/>
            </a:endParaRPr>
          </a:p>
          <a:p>
            <a:pPr marL="0" indent="0" algn="ctr">
              <a:buNone/>
            </a:pPr>
            <a:r>
              <a:rPr lang="da-DK" sz="4000" dirty="0">
                <a:solidFill>
                  <a:schemeClr val="bg1"/>
                </a:solidFill>
                <a:latin typeface="Barlow" panose="00000500000000000000" pitchFamily="2" charset="0"/>
              </a:rPr>
              <a:t>CONVERSATION 2</a:t>
            </a:r>
            <a:endParaRPr lang="da-DK" sz="4000" dirty="0">
              <a:solidFill>
                <a:prstClr val="black"/>
              </a:solidFill>
              <a:latin typeface="Barlow" panose="00000500000000000000" pitchFamily="2" charset="0"/>
            </a:endParaRPr>
          </a:p>
          <a:p>
            <a:pPr marL="0" indent="0" algn="ctr">
              <a:buNone/>
            </a:pPr>
            <a:endParaRPr lang="da-DK" sz="4000" dirty="0">
              <a:solidFill>
                <a:prstClr val="black"/>
              </a:solidFill>
              <a:latin typeface="Barlow" panose="00000500000000000000" pitchFamily="2" charset="0"/>
            </a:endParaRPr>
          </a:p>
          <a:p>
            <a:pPr marL="0" indent="0" algn="ctr">
              <a:buNone/>
            </a:pPr>
            <a:r>
              <a:rPr lang="da-DK" sz="4000" dirty="0">
                <a:solidFill>
                  <a:prstClr val="black"/>
                </a:solidFill>
                <a:latin typeface="Barlow" panose="00000500000000000000" pitchFamily="2" charset="0"/>
              </a:rPr>
              <a:t> </a:t>
            </a:r>
            <a:r>
              <a:rPr lang="en-US" sz="4000" dirty="0">
                <a:solidFill>
                  <a:schemeClr val="bg1"/>
                </a:solidFill>
                <a:latin typeface="Barlow" panose="00000500000000000000" pitchFamily="2" charset="0"/>
              </a:rPr>
              <a:t>Aligning expectations and</a:t>
            </a:r>
            <a:br>
              <a:rPr lang="en-US" sz="4000" dirty="0">
                <a:solidFill>
                  <a:schemeClr val="bg1"/>
                </a:solidFill>
                <a:latin typeface="Barlow" panose="00000500000000000000" pitchFamily="2" charset="0"/>
              </a:rPr>
            </a:br>
            <a:r>
              <a:rPr lang="en-US" sz="4000" dirty="0">
                <a:solidFill>
                  <a:schemeClr val="bg1"/>
                </a:solidFill>
                <a:latin typeface="Barlow" panose="00000500000000000000" pitchFamily="2" charset="0"/>
              </a:rPr>
              <a:t>adjusting collaboration</a:t>
            </a:r>
            <a:endParaRPr lang="da-DK" sz="4000" dirty="0">
              <a:solidFill>
                <a:schemeClr val="bg1"/>
              </a:solidFill>
              <a:latin typeface="Barlow" panose="00000500000000000000" pitchFamily="2" charset="0"/>
            </a:endParaRPr>
          </a:p>
          <a:p>
            <a:pPr marL="0" indent="0" algn="ctr">
              <a:buNone/>
            </a:pPr>
            <a:endParaRPr lang="da-DK" sz="4000" dirty="0">
              <a:solidFill>
                <a:schemeClr val="bg1"/>
              </a:solidFill>
              <a:latin typeface="Barlow" panose="00000500000000000000" pitchFamily="2" charset="0"/>
            </a:endParaRPr>
          </a:p>
          <a:p>
            <a:pPr marL="0" indent="0" algn="ctr">
              <a:buNone/>
            </a:pPr>
            <a:endParaRPr lang="da-DK" sz="4000" dirty="0">
              <a:solidFill>
                <a:schemeClr val="bg1"/>
              </a:solidFill>
              <a:latin typeface="Barlow" panose="00000500000000000000" pitchFamily="2" charset="0"/>
            </a:endParaRPr>
          </a:p>
          <a:p>
            <a:pPr marL="0" indent="0" algn="ctr">
              <a:buNone/>
            </a:pPr>
            <a:endParaRPr lang="da-DK" sz="4000" dirty="0">
              <a:solidFill>
                <a:schemeClr val="bg1"/>
              </a:solidFill>
              <a:latin typeface="Barlow" panose="00000500000000000000" pitchFamily="2" charset="0"/>
            </a:endParaRPr>
          </a:p>
        </p:txBody>
      </p:sp>
      <p:sp>
        <p:nvSpPr>
          <p:cNvPr id="4" name="TextBox 3">
            <a:extLst>
              <a:ext uri="{FF2B5EF4-FFF2-40B4-BE49-F238E27FC236}">
                <a16:creationId xmlns:a16="http://schemas.microsoft.com/office/drawing/2014/main" id="{22108C8F-2869-598C-09FE-291CDDC412A6}"/>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283616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dirty="0">
              <a:ln>
                <a:noFill/>
              </a:ln>
              <a:solidFill>
                <a:srgbClr val="FFFFFF"/>
              </a:solidFill>
              <a:effectLst/>
              <a:uLnTx/>
              <a:uFillTx/>
              <a:latin typeface="Barlow" panose="000005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dirty="0">
                <a:ln>
                  <a:noFill/>
                </a:ln>
                <a:solidFill>
                  <a:srgbClr val="FFFFFF"/>
                </a:solidFill>
                <a:effectLst/>
                <a:uLnTx/>
                <a:uFillTx/>
                <a:latin typeface="Barlow" panose="00000500000000000000" pitchFamily="2" charset="0"/>
              </a:rPr>
              <a:t>Script for 2</a:t>
            </a:r>
            <a:r>
              <a:rPr kumimoji="0" lang="en-US" sz="1800" b="1" i="0" u="none" strike="noStrike" kern="1200" cap="none" spc="0" normalizeH="0" baseline="30000" dirty="0">
                <a:ln>
                  <a:noFill/>
                </a:ln>
                <a:solidFill>
                  <a:srgbClr val="FFFFFF"/>
                </a:solidFill>
                <a:effectLst/>
                <a:uLnTx/>
                <a:uFillTx/>
                <a:latin typeface="Barlow" panose="00000500000000000000" pitchFamily="2" charset="0"/>
              </a:rPr>
              <a:t>nd</a:t>
            </a:r>
            <a:r>
              <a:rPr kumimoji="0" lang="en-US" sz="1800" b="1" i="0" u="none" strike="noStrike" kern="1200" cap="none" spc="0" normalizeH="0" baseline="0" dirty="0">
                <a:ln>
                  <a:noFill/>
                </a:ln>
                <a:solidFill>
                  <a:srgbClr val="FFFFFF"/>
                </a:solidFill>
                <a:effectLst/>
                <a:uLnTx/>
                <a:uFillTx/>
                <a:latin typeface="Barlow" panose="00000500000000000000" pitchFamily="2" charset="0"/>
              </a:rPr>
              <a:t> conversation</a:t>
            </a:r>
            <a:endParaRPr kumimoji="0" lang="en-US" sz="1800" b="1" i="0" u="none" strike="noStrike" kern="1200" cap="none" spc="0" normalizeH="0" baseline="0" dirty="0">
              <a:ln>
                <a:noFill/>
              </a:ln>
              <a:solidFill>
                <a:prstClr val="black"/>
              </a:solidFill>
              <a:effectLst/>
              <a:uLnTx/>
              <a:uFillTx/>
              <a:latin typeface="Barlow" panose="000005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srgbClr val="FFFFFF"/>
                </a:solidFill>
                <a:latin typeface="Barlow" panose="00000500000000000000" pitchFamily="2" charset="0"/>
              </a:rPr>
              <a:t>The purpose of the 2</a:t>
            </a:r>
            <a:r>
              <a:rPr lang="en-US" sz="1300" baseline="30000" dirty="0">
                <a:solidFill>
                  <a:srgbClr val="FFFFFF"/>
                </a:solidFill>
                <a:latin typeface="Barlow" panose="00000500000000000000" pitchFamily="2" charset="0"/>
              </a:rPr>
              <a:t>nd</a:t>
            </a:r>
            <a:r>
              <a:rPr lang="en-US" sz="1300" dirty="0">
                <a:solidFill>
                  <a:srgbClr val="FFFFFF"/>
                </a:solidFill>
                <a:latin typeface="Barlow" panose="00000500000000000000" pitchFamily="2" charset="0"/>
              </a:rPr>
              <a:t> conversation is to align expectations and adjust the framework for collaboration within the group.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srgbClr val="FFFFFF"/>
                </a:solidFill>
                <a:latin typeface="Barlow" panose="00000500000000000000" pitchFamily="2" charset="0"/>
              </a:rPr>
              <a:t>Typically, Conversation 1 provides a solid foundation to build upon, highlighting the strengths and weaknesses of the collaboration. Conversation 2 is an opportunity to delve into the details and concretely establish a revised group contract, ensuring the collaboration moves towards the goals the group desires.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srgbClr val="FFFFFF"/>
                </a:solidFill>
                <a:latin typeface="Barlow" panose="00000500000000000000" pitchFamily="2" charset="0"/>
              </a:rPr>
              <a:t>The conversation will use the tool for expectation alignment called 'Handshake.' Before the conversation, </a:t>
            </a:r>
            <a:r>
              <a:rPr lang="en-US" sz="1300">
                <a:solidFill>
                  <a:srgbClr val="FFFFFF"/>
                </a:solidFill>
                <a:latin typeface="Barlow" panose="00000500000000000000" pitchFamily="2" charset="0"/>
              </a:rPr>
              <a:t>slides 14-19 </a:t>
            </a:r>
            <a:r>
              <a:rPr lang="en-US" sz="1300" dirty="0">
                <a:solidFill>
                  <a:srgbClr val="FFFFFF"/>
                </a:solidFill>
                <a:latin typeface="Barlow" panose="00000500000000000000" pitchFamily="2" charset="0"/>
              </a:rPr>
              <a:t>will be sent out, where each member should reflect on and consider their preferences regarding various aspects of the collaboration: relations, direction, rules, framework, and roles.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srgbClr val="FFFFFF"/>
                </a:solidFill>
                <a:latin typeface="Barlow" panose="00000500000000000000" pitchFamily="2" charset="0"/>
              </a:rPr>
              <a:t>The outcome of the conversation will be a revised expectation alignment and a new group contract.</a:t>
            </a:r>
            <a:endParaRPr kumimoji="0" lang="da-DK" sz="1300" b="0" i="0" u="none" strike="noStrike" kern="1200" cap="none" spc="0" normalizeH="0" baseline="0" noProof="0" dirty="0">
              <a:ln>
                <a:noFill/>
              </a:ln>
              <a:solidFill>
                <a:srgbClr val="FFFFFF"/>
              </a:solidFill>
              <a:effectLst/>
              <a:uLnTx/>
              <a:uFillTx/>
              <a:latin typeface="Barlow" panose="000005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4000" b="0" i="0" u="none" strike="noStrike" kern="1200" cap="none" spc="0" normalizeH="0" baseline="0" noProof="0" dirty="0">
              <a:ln>
                <a:noFill/>
              </a:ln>
              <a:solidFill>
                <a:srgbClr val="FFFFFF"/>
              </a:solidFill>
              <a:effectLst/>
              <a:uLnTx/>
              <a:uFillTx/>
              <a:latin typeface="Barlow" panose="000005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4000" b="0" i="0" u="none" strike="noStrike" kern="1200" cap="none" spc="0" normalizeH="0" baseline="0" noProof="0" dirty="0">
              <a:ln>
                <a:noFill/>
              </a:ln>
              <a:solidFill>
                <a:srgbClr val="FFFFFF"/>
              </a:solidFill>
              <a:effectLst/>
              <a:uLnTx/>
              <a:uFillTx/>
              <a:latin typeface="Barlow" panose="00000500000000000000" pitchFamily="2" charset="0"/>
            </a:endParaRPr>
          </a:p>
        </p:txBody>
      </p:sp>
      <p:sp>
        <p:nvSpPr>
          <p:cNvPr id="2" name="TextBox 1">
            <a:extLst>
              <a:ext uri="{FF2B5EF4-FFF2-40B4-BE49-F238E27FC236}">
                <a16:creationId xmlns:a16="http://schemas.microsoft.com/office/drawing/2014/main" id="{FA7AA7C6-A991-C7DC-85E2-944298A09B47}"/>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50962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en-GB" dirty="0">
                <a:latin typeface="Barlow" panose="00000500000000000000" pitchFamily="2" charset="0"/>
              </a:rPr>
              <a:t>ALIGNING EXPECTATIONS –</a:t>
            </a:r>
            <a:br>
              <a:rPr lang="en-GB" dirty="0">
                <a:latin typeface="Barlow" panose="00000500000000000000" pitchFamily="2" charset="0"/>
              </a:rPr>
            </a:br>
            <a:r>
              <a:rPr lang="en-GB" dirty="0">
                <a:latin typeface="Barlow" panose="00000500000000000000" pitchFamily="2" charset="0"/>
              </a:rPr>
              <a:t>HANDSHAKE</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p:txBody>
          <a:bodyPr>
            <a:normAutofit/>
          </a:bodyPr>
          <a:lstStyle/>
          <a:p>
            <a:r>
              <a:rPr lang="en-GB" b="1" dirty="0">
                <a:latin typeface="Barlow" panose="00000500000000000000" pitchFamily="2" charset="0"/>
              </a:rPr>
              <a:t>HANDSHAKE – THE FIVE FINGERS</a:t>
            </a:r>
          </a:p>
          <a:p>
            <a:pPr lvl="1"/>
            <a:r>
              <a:rPr lang="en-GB" b="1" dirty="0">
                <a:latin typeface="Barlow" panose="00000500000000000000" pitchFamily="2" charset="0"/>
              </a:rPr>
              <a:t>RELATIONS</a:t>
            </a:r>
          </a:p>
          <a:p>
            <a:pPr lvl="1"/>
            <a:r>
              <a:rPr lang="en-GB" b="1" dirty="0">
                <a:latin typeface="Barlow" panose="00000500000000000000" pitchFamily="2" charset="0"/>
              </a:rPr>
              <a:t>DIRECTION</a:t>
            </a:r>
          </a:p>
          <a:p>
            <a:pPr lvl="1"/>
            <a:r>
              <a:rPr lang="en-GB" b="1" dirty="0">
                <a:latin typeface="Barlow" panose="00000500000000000000" pitchFamily="2" charset="0"/>
              </a:rPr>
              <a:t>RULES</a:t>
            </a:r>
          </a:p>
          <a:p>
            <a:pPr lvl="1"/>
            <a:r>
              <a:rPr lang="en-GB" b="1" dirty="0">
                <a:latin typeface="Barlow" panose="00000500000000000000" pitchFamily="2" charset="0"/>
              </a:rPr>
              <a:t>FRAMEWORK</a:t>
            </a:r>
          </a:p>
          <a:p>
            <a:pPr lvl="1"/>
            <a:r>
              <a:rPr lang="en-GB" b="1" dirty="0">
                <a:latin typeface="Barlow" panose="00000500000000000000" pitchFamily="2" charset="0"/>
              </a:rPr>
              <a:t>ROLES</a:t>
            </a:r>
          </a:p>
          <a:p>
            <a:pPr lvl="1"/>
            <a:endParaRPr lang="en-GB" b="1" dirty="0">
              <a:latin typeface="Barlow" panose="00000500000000000000" pitchFamily="2" charset="0"/>
            </a:endParaRPr>
          </a:p>
          <a:p>
            <a:pPr lvl="1"/>
            <a:endParaRPr lang="en-GB" b="1" dirty="0">
              <a:latin typeface="Barlow" panose="00000500000000000000" pitchFamily="2" charset="0"/>
            </a:endParaRPr>
          </a:p>
          <a:p>
            <a:pPr lvl="1"/>
            <a:endParaRPr lang="en-GB" b="1" dirty="0">
              <a:latin typeface="Barlow" panose="00000500000000000000" pitchFamily="2" charset="0"/>
            </a:endParaRPr>
          </a:p>
          <a:p>
            <a:pPr marL="338138" lvl="1" indent="0">
              <a:buNone/>
            </a:pPr>
            <a:r>
              <a:rPr lang="en-GB" dirty="0">
                <a:latin typeface="Barlow" panose="00000500000000000000" pitchFamily="2" charset="0"/>
              </a:rPr>
              <a:t>[</a:t>
            </a:r>
            <a:r>
              <a:rPr lang="en-GB" dirty="0" err="1">
                <a:latin typeface="Barlow" panose="00000500000000000000" pitchFamily="2" charset="0"/>
              </a:rPr>
              <a:t>Tanggaard</a:t>
            </a:r>
            <a:r>
              <a:rPr lang="en-GB" dirty="0">
                <a:latin typeface="Barlow" panose="00000500000000000000" pitchFamily="2" charset="0"/>
              </a:rPr>
              <a:t> &amp; Mellon (Red.) 2018]</a:t>
            </a: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latin typeface="Barlow" panose="00000500000000000000" pitchFamily="2" charset="0"/>
            </a:endParaRPr>
          </a:p>
        </p:txBody>
      </p:sp>
      <p:pic>
        <p:nvPicPr>
          <p:cNvPr id="6" name="Grafik 5" descr="Skål med massiv udfyldning">
            <a:extLst>
              <a:ext uri="{FF2B5EF4-FFF2-40B4-BE49-F238E27FC236}">
                <a16:creationId xmlns:a16="http://schemas.microsoft.com/office/drawing/2014/main" id="{31CE1967-2D78-45D8-6E60-CBD1EAFA1E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7021" y="2238406"/>
            <a:ext cx="3637548" cy="3637548"/>
          </a:xfrm>
          <a:prstGeom prst="rect">
            <a:avLst/>
          </a:prstGeom>
        </p:spPr>
      </p:pic>
      <p:sp>
        <p:nvSpPr>
          <p:cNvPr id="5" name="TextBox 4">
            <a:extLst>
              <a:ext uri="{FF2B5EF4-FFF2-40B4-BE49-F238E27FC236}">
                <a16:creationId xmlns:a16="http://schemas.microsoft.com/office/drawing/2014/main" id="{E4D528D2-A689-9E29-F7E6-7C3B2281BFA1}"/>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8573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CF548-290A-BBFD-681F-AEE171C64A8C}"/>
              </a:ext>
            </a:extLst>
          </p:cNvPr>
          <p:cNvSpPr>
            <a:spLocks noGrp="1"/>
          </p:cNvSpPr>
          <p:nvPr>
            <p:ph type="title"/>
          </p:nvPr>
        </p:nvSpPr>
        <p:spPr>
          <a:xfrm>
            <a:off x="766763" y="657226"/>
            <a:ext cx="6486233" cy="1408112"/>
          </a:xfrm>
        </p:spPr>
        <p:txBody>
          <a:bodyPr/>
          <a:lstStyle/>
          <a:p>
            <a:r>
              <a:rPr kumimoji="0" lang="en-GB" sz="36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EXERCISE IN CONVERSATION 2</a:t>
            </a:r>
            <a:endParaRPr lang="en-GB" dirty="0">
              <a:solidFill>
                <a:srgbClr val="211A52"/>
              </a:solidFill>
              <a:latin typeface="Barlow" panose="00000500000000000000" pitchFamily="2" charset="0"/>
            </a:endParaRPr>
          </a:p>
        </p:txBody>
      </p:sp>
      <p:sp>
        <p:nvSpPr>
          <p:cNvPr id="5" name="Pladsholder til tekst 3">
            <a:extLst>
              <a:ext uri="{FF2B5EF4-FFF2-40B4-BE49-F238E27FC236}">
                <a16:creationId xmlns:a16="http://schemas.microsoft.com/office/drawing/2014/main" id="{3583824D-6FB7-A724-F0F8-DE8CA9DB8C48}"/>
              </a:ext>
            </a:extLst>
          </p:cNvPr>
          <p:cNvSpPr txBox="1">
            <a:spLocks/>
          </p:cNvSpPr>
          <p:nvPr/>
        </p:nvSpPr>
        <p:spPr>
          <a:xfrm>
            <a:off x="766763" y="1549885"/>
            <a:ext cx="6732922" cy="4813952"/>
          </a:xfrm>
          <a:prstGeom prst="rect">
            <a:avLst/>
          </a:prstGeom>
        </p:spPr>
        <p:txBody>
          <a:bodyPr vert="horz" lIns="0" tIns="45720" rIns="0" bIns="45720" rtlCol="0">
            <a:normAutofit/>
          </a:bodyPr>
          <a:lstStyle>
            <a:lvl1pPr marL="285750" indent="-285750" algn="l" defTabSz="914318" rtl="0" eaLnBrk="1" latinLnBrk="0" hangingPunct="1">
              <a:lnSpc>
                <a:spcPct val="120000"/>
              </a:lnSpc>
              <a:spcBef>
                <a:spcPts val="1000"/>
              </a:spcBef>
              <a:buFontTx/>
              <a:buBlip>
                <a:blip r:embed="rId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a-DK" sz="1600" dirty="0">
                <a:solidFill>
                  <a:srgbClr val="211A52"/>
                </a:solidFill>
                <a:latin typeface="Barlow" panose="00000500000000000000" pitchFamily="2" charset="0"/>
              </a:rPr>
              <a:t>What expectations does the group need to agree on regarding:</a:t>
            </a:r>
            <a:endParaRPr lang="da-DK" dirty="0">
              <a:solidFill>
                <a:srgbClr val="211A52"/>
              </a:solidFill>
              <a:latin typeface="Barlow" panose="00000500000000000000" pitchFamily="2" charset="0"/>
            </a:endParaRPr>
          </a:p>
          <a:p>
            <a:r>
              <a:rPr lang="en-US" dirty="0">
                <a:solidFill>
                  <a:srgbClr val="211A52"/>
                </a:solidFill>
                <a:latin typeface="Barlow" panose="00000500000000000000" pitchFamily="2" charset="0"/>
              </a:rPr>
              <a:t>Relations?</a:t>
            </a:r>
          </a:p>
          <a:p>
            <a:r>
              <a:rPr lang="en-US" dirty="0">
                <a:solidFill>
                  <a:srgbClr val="211A52"/>
                </a:solidFill>
                <a:latin typeface="Barlow" panose="00000500000000000000" pitchFamily="2" charset="0"/>
              </a:rPr>
              <a:t>Direction?</a:t>
            </a:r>
          </a:p>
          <a:p>
            <a:r>
              <a:rPr lang="en-US" dirty="0">
                <a:solidFill>
                  <a:srgbClr val="211A52"/>
                </a:solidFill>
                <a:latin typeface="Barlow" panose="00000500000000000000" pitchFamily="2" charset="0"/>
              </a:rPr>
              <a:t>Rules?</a:t>
            </a:r>
          </a:p>
          <a:p>
            <a:r>
              <a:rPr lang="en-US" dirty="0">
                <a:solidFill>
                  <a:srgbClr val="211A52"/>
                </a:solidFill>
                <a:latin typeface="Barlow" panose="00000500000000000000" pitchFamily="2" charset="0"/>
              </a:rPr>
              <a:t>Framework?</a:t>
            </a:r>
          </a:p>
          <a:p>
            <a:r>
              <a:rPr lang="en-US" dirty="0">
                <a:solidFill>
                  <a:srgbClr val="211A52"/>
                </a:solidFill>
                <a:latin typeface="Barlow" panose="00000500000000000000" pitchFamily="2" charset="0"/>
              </a:rPr>
              <a:t>Roles?</a:t>
            </a:r>
          </a:p>
          <a:p>
            <a:pPr marL="0" indent="0">
              <a:buNone/>
            </a:pPr>
            <a:endParaRPr lang="da-DK" dirty="0">
              <a:solidFill>
                <a:srgbClr val="211A52"/>
              </a:solidFill>
              <a:latin typeface="Barlow" panose="00000500000000000000" pitchFamily="2" charset="0"/>
            </a:endParaRPr>
          </a:p>
        </p:txBody>
      </p:sp>
      <p:pic>
        <p:nvPicPr>
          <p:cNvPr id="9" name="Billede 8">
            <a:extLst>
              <a:ext uri="{FF2B5EF4-FFF2-40B4-BE49-F238E27FC236}">
                <a16:creationId xmlns:a16="http://schemas.microsoft.com/office/drawing/2014/main" id="{AE4B48CB-5529-FA84-709F-80EB48A1AD67}"/>
              </a:ext>
            </a:extLst>
          </p:cNvPr>
          <p:cNvPicPr>
            <a:picLocks noChangeAspect="1"/>
          </p:cNvPicPr>
          <p:nvPr/>
        </p:nvPicPr>
        <p:blipFill>
          <a:blip r:embed="rId4"/>
          <a:stretch>
            <a:fillRect/>
          </a:stretch>
        </p:blipFill>
        <p:spPr>
          <a:xfrm>
            <a:off x="4657657" y="3806371"/>
            <a:ext cx="2766864" cy="1842487"/>
          </a:xfrm>
          <a:prstGeom prst="rect">
            <a:avLst/>
          </a:prstGeom>
        </p:spPr>
      </p:pic>
      <p:pic>
        <p:nvPicPr>
          <p:cNvPr id="3" name="Billede 2">
            <a:extLst>
              <a:ext uri="{FF2B5EF4-FFF2-40B4-BE49-F238E27FC236}">
                <a16:creationId xmlns:a16="http://schemas.microsoft.com/office/drawing/2014/main" id="{BEF1A5F3-09CD-0CEB-1008-0FD5CFD44E44}"/>
              </a:ext>
            </a:extLst>
          </p:cNvPr>
          <p:cNvPicPr>
            <a:picLocks noChangeAspect="1"/>
          </p:cNvPicPr>
          <p:nvPr/>
        </p:nvPicPr>
        <p:blipFill>
          <a:blip r:embed="rId5"/>
          <a:stretch>
            <a:fillRect/>
          </a:stretch>
        </p:blipFill>
        <p:spPr>
          <a:xfrm>
            <a:off x="8133824" y="2337059"/>
            <a:ext cx="2183881" cy="2183881"/>
          </a:xfrm>
          <a:prstGeom prst="rect">
            <a:avLst/>
          </a:prstGeom>
        </p:spPr>
      </p:pic>
      <p:sp>
        <p:nvSpPr>
          <p:cNvPr id="4" name="TextBox 3">
            <a:extLst>
              <a:ext uri="{FF2B5EF4-FFF2-40B4-BE49-F238E27FC236}">
                <a16:creationId xmlns:a16="http://schemas.microsoft.com/office/drawing/2014/main" id="{49BB44A7-444E-8480-8AFC-5D66B423F700}"/>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280671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en-GB" dirty="0">
                <a:latin typeface="Barlow" panose="00000500000000000000" pitchFamily="2" charset="0"/>
              </a:rPr>
              <a:t>RELATIONS</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a:xfrm>
            <a:off x="766763" y="2205038"/>
            <a:ext cx="4956014" cy="3704284"/>
          </a:xfrm>
        </p:spPr>
        <p:txBody>
          <a:bodyPr>
            <a:normAutofit/>
          </a:bodyPr>
          <a:lstStyle/>
          <a:p>
            <a:r>
              <a:rPr lang="en-US" dirty="0">
                <a:latin typeface="Barlow" panose="00000500000000000000" pitchFamily="2" charset="0"/>
              </a:rPr>
              <a:t>How do we want the social and work-related relationships between us to develop—and how can we make that happen?</a:t>
            </a:r>
          </a:p>
          <a:p>
            <a:endParaRPr lang="en-US" dirty="0">
              <a:latin typeface="Barlow" panose="00000500000000000000" pitchFamily="2" charset="0"/>
            </a:endParaRPr>
          </a:p>
          <a:p>
            <a:r>
              <a:rPr lang="en-US" dirty="0">
                <a:latin typeface="Barlow" panose="00000500000000000000" pitchFamily="2" charset="0"/>
              </a:rPr>
              <a:t>What experiences from previous groups do we bring with us, and how might they impact this group?</a:t>
            </a:r>
          </a:p>
          <a:p>
            <a:endParaRPr lang="en-US" dirty="0">
              <a:latin typeface="Barlow" panose="00000500000000000000" pitchFamily="2" charset="0"/>
            </a:endParaRPr>
          </a:p>
          <a:p>
            <a:r>
              <a:rPr lang="en-US" dirty="0">
                <a:latin typeface="Barlow" panose="00000500000000000000" pitchFamily="2" charset="0"/>
              </a:rPr>
              <a:t>What values should our collaborative relationships be based on?</a:t>
            </a:r>
            <a:endParaRPr lang="en-GB" b="1"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latin typeface="Barlow" panose="00000500000000000000" pitchFamily="2" charset="0"/>
            </a:endParaRPr>
          </a:p>
        </p:txBody>
      </p:sp>
      <p:pic>
        <p:nvPicPr>
          <p:cNvPr id="6" name="Billede 5" descr="Et billede, der indeholder tegneserie, tøj, tegning, skitse&#10;&#10;Automatisk genereret beskrivelse">
            <a:extLst>
              <a:ext uri="{FF2B5EF4-FFF2-40B4-BE49-F238E27FC236}">
                <a16:creationId xmlns:a16="http://schemas.microsoft.com/office/drawing/2014/main" id="{224DAFFA-A0DC-FB86-FD35-CE6357BA2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641" y="1664308"/>
            <a:ext cx="5754353" cy="4245014"/>
          </a:xfrm>
          <a:prstGeom prst="rect">
            <a:avLst/>
          </a:prstGeom>
        </p:spPr>
      </p:pic>
      <p:sp>
        <p:nvSpPr>
          <p:cNvPr id="5" name="TextBox 4">
            <a:extLst>
              <a:ext uri="{FF2B5EF4-FFF2-40B4-BE49-F238E27FC236}">
                <a16:creationId xmlns:a16="http://schemas.microsoft.com/office/drawing/2014/main" id="{91E9B470-56CD-B1AE-C1A2-A350A670C0CA}"/>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188691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en-GB" dirty="0">
                <a:latin typeface="Barlow" panose="00000500000000000000" pitchFamily="2" charset="0"/>
              </a:rPr>
              <a:t>DIRECTION</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a:xfrm>
            <a:off x="766762" y="2205038"/>
            <a:ext cx="4819165" cy="3704284"/>
          </a:xfrm>
        </p:spPr>
        <p:txBody>
          <a:bodyPr>
            <a:normAutofit/>
          </a:bodyPr>
          <a:lstStyle/>
          <a:p>
            <a:r>
              <a:rPr lang="en-US" dirty="0">
                <a:latin typeface="Barlow" panose="00000500000000000000" pitchFamily="2" charset="0"/>
              </a:rPr>
              <a:t>What do we want to achieve with the task?</a:t>
            </a:r>
          </a:p>
          <a:p>
            <a:pPr lvl="1"/>
            <a:r>
              <a:rPr lang="en-US" dirty="0">
                <a:latin typeface="Barlow" panose="00000500000000000000" pitchFamily="2" charset="0"/>
              </a:rPr>
              <a:t>What goals and results are we working towards?</a:t>
            </a:r>
          </a:p>
          <a:p>
            <a:pPr lvl="1"/>
            <a:r>
              <a:rPr lang="en-US" dirty="0">
                <a:latin typeface="Barlow" panose="00000500000000000000" pitchFamily="2" charset="0"/>
              </a:rPr>
              <a:t>What do we hope to gain from it?</a:t>
            </a:r>
          </a:p>
          <a:p>
            <a:pPr lvl="1"/>
            <a:r>
              <a:rPr lang="en-US" dirty="0">
                <a:latin typeface="Barlow" panose="00000500000000000000" pitchFamily="2" charset="0"/>
              </a:rPr>
              <a:t>Are we agreed on the sub-goals?</a:t>
            </a:r>
          </a:p>
          <a:p>
            <a:pPr lvl="1"/>
            <a:endParaRPr lang="en-US" dirty="0">
              <a:latin typeface="Barlow" panose="00000500000000000000" pitchFamily="2" charset="0"/>
            </a:endParaRPr>
          </a:p>
          <a:p>
            <a:r>
              <a:rPr lang="en-US" dirty="0">
                <a:latin typeface="Barlow" panose="00000500000000000000" pitchFamily="2" charset="0"/>
              </a:rPr>
              <a:t>How do we ensure that everyone is working towards the same direction?</a:t>
            </a:r>
          </a:p>
          <a:p>
            <a:endParaRPr lang="en-US" dirty="0">
              <a:latin typeface="Barlow" panose="00000500000000000000" pitchFamily="2" charset="0"/>
            </a:endParaRPr>
          </a:p>
          <a:p>
            <a:r>
              <a:rPr lang="en-US" dirty="0">
                <a:latin typeface="Barlow" panose="00000500000000000000" pitchFamily="2" charset="0"/>
              </a:rPr>
              <a:t>What will we do if we discover that we are pulling in different directions?</a:t>
            </a:r>
            <a:endParaRPr lang="en-GB" b="1"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latin typeface="Barlow" panose="00000500000000000000" pitchFamily="2" charset="0"/>
            </a:endParaRPr>
          </a:p>
        </p:txBody>
      </p:sp>
      <p:pic>
        <p:nvPicPr>
          <p:cNvPr id="7" name="Billede 6" descr="Et billede, der indeholder tøj, tegning, fodtøj, person&#10;&#10;Automatisk genereret beskrivelse">
            <a:extLst>
              <a:ext uri="{FF2B5EF4-FFF2-40B4-BE49-F238E27FC236}">
                <a16:creationId xmlns:a16="http://schemas.microsoft.com/office/drawing/2014/main" id="{2AEA4B5B-1559-8D92-8159-7DAA00C0E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15" y="1750523"/>
            <a:ext cx="6055612" cy="4018835"/>
          </a:xfrm>
          <a:prstGeom prst="rect">
            <a:avLst/>
          </a:prstGeom>
        </p:spPr>
      </p:pic>
      <p:sp>
        <p:nvSpPr>
          <p:cNvPr id="5" name="TextBox 4">
            <a:extLst>
              <a:ext uri="{FF2B5EF4-FFF2-40B4-BE49-F238E27FC236}">
                <a16:creationId xmlns:a16="http://schemas.microsoft.com/office/drawing/2014/main" id="{9253244E-2867-AD3C-7465-30E0196DCFE5}"/>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50444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en-GB" dirty="0">
                <a:latin typeface="Barlow" panose="00000500000000000000" pitchFamily="2" charset="0"/>
              </a:rPr>
              <a:t>‘HOUSE’ RULES</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a:xfrm>
            <a:off x="766763" y="2205038"/>
            <a:ext cx="5329238" cy="3704284"/>
          </a:xfrm>
        </p:spPr>
        <p:txBody>
          <a:bodyPr>
            <a:normAutofit fontScale="92500" lnSpcReduction="10000"/>
          </a:bodyPr>
          <a:lstStyle/>
          <a:p>
            <a:r>
              <a:rPr lang="en-US" dirty="0">
                <a:latin typeface="Barlow" panose="00000500000000000000" pitchFamily="2" charset="0"/>
              </a:rPr>
              <a:t>What 'house' rules should apply to our group?</a:t>
            </a:r>
          </a:p>
          <a:p>
            <a:endParaRPr lang="en-US" dirty="0">
              <a:latin typeface="Barlow" panose="00000500000000000000" pitchFamily="2" charset="0"/>
            </a:endParaRPr>
          </a:p>
          <a:p>
            <a:r>
              <a:rPr lang="en-US" dirty="0">
                <a:latin typeface="Barlow" panose="00000500000000000000" pitchFamily="2" charset="0"/>
              </a:rPr>
              <a:t>How can we make these rules practical and avoid having them limit our options?</a:t>
            </a:r>
          </a:p>
          <a:p>
            <a:endParaRPr lang="en-US" dirty="0">
              <a:latin typeface="Barlow" panose="00000500000000000000" pitchFamily="2" charset="0"/>
            </a:endParaRPr>
          </a:p>
          <a:p>
            <a:r>
              <a:rPr lang="en-US" dirty="0">
                <a:latin typeface="Barlow" panose="00000500000000000000" pitchFamily="2" charset="0"/>
              </a:rPr>
              <a:t>What experiences do we have with 'house' rules from other groups that could benefit this group?</a:t>
            </a:r>
          </a:p>
          <a:p>
            <a:endParaRPr lang="en-US" dirty="0">
              <a:latin typeface="Barlow" panose="00000500000000000000" pitchFamily="2" charset="0"/>
            </a:endParaRPr>
          </a:p>
          <a:p>
            <a:r>
              <a:rPr lang="en-US" dirty="0">
                <a:latin typeface="Barlow" panose="00000500000000000000" pitchFamily="2" charset="0"/>
              </a:rPr>
              <a:t>How will we support each other in the collaboration if and when the rules are interpreted differently and possibly cause disappointments between us?</a:t>
            </a:r>
            <a:endParaRPr lang="en-GB"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7" name="Billede 6" descr="Et billede, der indeholder illustration/afbildning, skitse, tøj, clipart&#10;&#10;Automatisk genereret beskrivelse">
            <a:extLst>
              <a:ext uri="{FF2B5EF4-FFF2-40B4-BE49-F238E27FC236}">
                <a16:creationId xmlns:a16="http://schemas.microsoft.com/office/drawing/2014/main" id="{9F0B7BAE-5205-DCC6-7D05-50AA27366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30" y="1994034"/>
            <a:ext cx="5525369" cy="3915288"/>
          </a:xfrm>
          <a:prstGeom prst="rect">
            <a:avLst/>
          </a:prstGeom>
        </p:spPr>
      </p:pic>
      <p:sp>
        <p:nvSpPr>
          <p:cNvPr id="5" name="TextBox 4">
            <a:extLst>
              <a:ext uri="{FF2B5EF4-FFF2-40B4-BE49-F238E27FC236}">
                <a16:creationId xmlns:a16="http://schemas.microsoft.com/office/drawing/2014/main" id="{1E3414F2-1E8C-7767-7759-EF92835AB56E}"/>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30248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en-GB" dirty="0">
                <a:latin typeface="Barlow" panose="00000500000000000000" pitchFamily="2" charset="0"/>
              </a:rPr>
              <a:t>FRAMEWORK</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a:xfrm>
            <a:off x="766763" y="2205038"/>
            <a:ext cx="5329238" cy="3704284"/>
          </a:xfrm>
        </p:spPr>
        <p:txBody>
          <a:bodyPr>
            <a:normAutofit/>
          </a:bodyPr>
          <a:lstStyle/>
          <a:p>
            <a:r>
              <a:rPr lang="en-US" dirty="0">
                <a:latin typeface="Barlow" panose="00000500000000000000" pitchFamily="2" charset="0"/>
              </a:rPr>
              <a:t>What boundaries are we working within (e.g., time, resources, physical limitations, etc.)?</a:t>
            </a:r>
          </a:p>
          <a:p>
            <a:endParaRPr lang="en-US" dirty="0">
              <a:latin typeface="Barlow" panose="00000500000000000000" pitchFamily="2" charset="0"/>
            </a:endParaRPr>
          </a:p>
          <a:p>
            <a:r>
              <a:rPr lang="en-US" dirty="0">
                <a:latin typeface="Barlow" panose="00000500000000000000" pitchFamily="2" charset="0"/>
              </a:rPr>
              <a:t>What positive experiences do we have/what has worked well in the past?</a:t>
            </a:r>
          </a:p>
          <a:p>
            <a:endParaRPr lang="en-US" dirty="0">
              <a:latin typeface="Barlow" panose="00000500000000000000" pitchFamily="2" charset="0"/>
            </a:endParaRPr>
          </a:p>
          <a:p>
            <a:r>
              <a:rPr lang="en-US" dirty="0">
                <a:latin typeface="Barlow" panose="00000500000000000000" pitchFamily="2" charset="0"/>
              </a:rPr>
              <a:t>Can the boundaries be adjusted along the way—if so, in what situations and what might be adjusted?</a:t>
            </a:r>
          </a:p>
          <a:p>
            <a:pPr lvl="1"/>
            <a:r>
              <a:rPr lang="en-US" dirty="0">
                <a:latin typeface="Barlow" panose="00000500000000000000" pitchFamily="2" charset="0"/>
              </a:rPr>
              <a:t>How will we review these boundaries during the semester—do they still make sense?</a:t>
            </a:r>
            <a:endParaRPr lang="en-GB" dirty="0">
              <a:latin typeface="Barlow" panose="00000500000000000000" pitchFamily="2" charset="0"/>
            </a:endParaRPr>
          </a:p>
          <a:p>
            <a:endParaRPr lang="en-GB" b="1"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7" name="Billede 6" descr="Et billede, der indeholder tøj, menneske, person, tegneserie&#10;&#10;Automatisk genereret beskrivelse">
            <a:extLst>
              <a:ext uri="{FF2B5EF4-FFF2-40B4-BE49-F238E27FC236}">
                <a16:creationId xmlns:a16="http://schemas.microsoft.com/office/drawing/2014/main" id="{F0067620-9C1D-7648-D66D-FDD03FC34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31" y="1775284"/>
            <a:ext cx="5536874" cy="4334014"/>
          </a:xfrm>
          <a:prstGeom prst="rect">
            <a:avLst/>
          </a:prstGeom>
        </p:spPr>
      </p:pic>
      <p:sp>
        <p:nvSpPr>
          <p:cNvPr id="5" name="TextBox 4">
            <a:extLst>
              <a:ext uri="{FF2B5EF4-FFF2-40B4-BE49-F238E27FC236}">
                <a16:creationId xmlns:a16="http://schemas.microsoft.com/office/drawing/2014/main" id="{E7D65E13-A8CB-A644-0F6F-6FEDC891C866}"/>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134500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id="{E338AB73-59B0-6D42-0290-F4183442F728}"/>
              </a:ext>
            </a:extLst>
          </p:cNvPr>
          <p:cNvPicPr>
            <a:picLocks noGrp="1" noChangeAspect="1"/>
          </p:cNvPicPr>
          <p:nvPr>
            <p:ph type="pic" sz="quarter" idx="11"/>
          </p:nvPr>
        </p:nvPicPr>
        <p:blipFill rotWithShape="1">
          <a:blip r:embed="rId2"/>
          <a:srcRect l="29516" r="24288"/>
          <a:stretch/>
        </p:blipFill>
        <p:spPr>
          <a:xfrm>
            <a:off x="7427913" y="10"/>
            <a:ext cx="4764087" cy="6857990"/>
          </a:xfrm>
          <a:prstGeom prst="rect">
            <a:avLst/>
          </a:prstGeom>
          <a:noFill/>
        </p:spPr>
      </p:pic>
      <p:sp>
        <p:nvSpPr>
          <p:cNvPr id="5" name="Titel 4">
            <a:extLst>
              <a:ext uri="{FF2B5EF4-FFF2-40B4-BE49-F238E27FC236}">
                <a16:creationId xmlns:a16="http://schemas.microsoft.com/office/drawing/2014/main" id="{5D722E71-55DE-BBAC-18A5-2E1DB8350C65}"/>
              </a:ext>
            </a:extLst>
          </p:cNvPr>
          <p:cNvSpPr>
            <a:spLocks noGrp="1"/>
          </p:cNvSpPr>
          <p:nvPr>
            <p:ph type="title"/>
          </p:nvPr>
        </p:nvSpPr>
        <p:spPr>
          <a:xfrm>
            <a:off x="766763" y="710698"/>
            <a:ext cx="5893140" cy="1303781"/>
          </a:xfrm>
        </p:spPr>
        <p:txBody>
          <a:bodyPr lIns="0" tIns="0" rIns="91440" bIns="45720" anchor="t">
            <a:normAutofit/>
          </a:bodyPr>
          <a:lstStyle/>
          <a:p>
            <a:pPr defTabSz="914400">
              <a:defRPr/>
            </a:pPr>
            <a:r>
              <a:rPr kumimoji="0" lang="en-GB" b="0" i="0" u="none" strike="noStrike" kern="1200" cap="none" spc="0" normalizeH="0" baseline="0" noProof="0" dirty="0">
                <a:ln>
                  <a:noFill/>
                </a:ln>
                <a:effectLst/>
                <a:uLnTx/>
                <a:uFillTx/>
                <a:latin typeface="Barlow" panose="00000500000000000000" pitchFamily="2" charset="0"/>
              </a:rPr>
              <a:t>Background for this material on group conversations</a:t>
            </a:r>
            <a:endParaRPr lang="en-GB" b="0" i="0" u="none" strike="noStrike" kern="1200" cap="none" spc="0" normalizeH="0" baseline="0" noProof="0" dirty="0">
              <a:ln>
                <a:noFill/>
              </a:ln>
              <a:effectLst/>
              <a:uLnTx/>
              <a:uFillTx/>
              <a:latin typeface="Barlow" panose="00000500000000000000" pitchFamily="2" charset="0"/>
              <a:cs typeface="Arial"/>
            </a:endParaRPr>
          </a:p>
        </p:txBody>
      </p:sp>
      <p:sp>
        <p:nvSpPr>
          <p:cNvPr id="4" name="Pladsholder til tekst 3">
            <a:extLst>
              <a:ext uri="{FF2B5EF4-FFF2-40B4-BE49-F238E27FC236}">
                <a16:creationId xmlns:a16="http://schemas.microsoft.com/office/drawing/2014/main" id="{D8D99707-237D-6EAF-00FA-8756DC6FC52E}"/>
              </a:ext>
            </a:extLst>
          </p:cNvPr>
          <p:cNvSpPr>
            <a:spLocks noGrp="1"/>
          </p:cNvSpPr>
          <p:nvPr>
            <p:ph type="body" sz="quarter" idx="12"/>
          </p:nvPr>
        </p:nvSpPr>
        <p:spPr>
          <a:xfrm>
            <a:off x="365710" y="2138196"/>
            <a:ext cx="6933447" cy="4273591"/>
          </a:xfrm>
        </p:spPr>
        <p:txBody>
          <a:bodyPr vert="horz" lIns="0" tIns="45720" rIns="0" bIns="45720" rtlCol="0" anchor="t">
            <a:normAutofit/>
          </a:bodyPr>
          <a:lstStyle/>
          <a:p>
            <a:pPr marL="228600" indent="0" defTabSz="914400">
              <a:spcBef>
                <a:spcPts val="0"/>
              </a:spcBef>
              <a:spcAft>
                <a:spcPts val="600"/>
              </a:spcAft>
              <a:buNone/>
              <a:defRPr/>
            </a:pPr>
            <a:r>
              <a:rPr lang="en-GB" sz="1500" dirty="0">
                <a:latin typeface="Barlow" panose="00000500000000000000" pitchFamily="2" charset="0"/>
              </a:rPr>
              <a:t>Since the end of November 2022, the General Student Guidance has offered group conversations to study groups experiencing collaboration difficulties or simply wishing to improve their teamwork.</a:t>
            </a:r>
          </a:p>
          <a:p>
            <a:pPr marL="228600" indent="0" defTabSz="914400">
              <a:spcBef>
                <a:spcPts val="0"/>
              </a:spcBef>
              <a:spcAft>
                <a:spcPts val="600"/>
              </a:spcAft>
              <a:buNone/>
              <a:defRPr/>
            </a:pPr>
            <a:endParaRPr lang="en-GB" sz="1500" dirty="0">
              <a:latin typeface="Barlow" panose="00000500000000000000" pitchFamily="2" charset="0"/>
            </a:endParaRPr>
          </a:p>
          <a:p>
            <a:pPr marL="228600" indent="0" defTabSz="914400">
              <a:spcBef>
                <a:spcPts val="0"/>
              </a:spcBef>
              <a:spcAft>
                <a:spcPts val="600"/>
              </a:spcAft>
              <a:buNone/>
              <a:defRPr/>
            </a:pPr>
            <a:r>
              <a:rPr lang="en-GB" sz="1500" dirty="0">
                <a:latin typeface="Barlow" panose="00000500000000000000" pitchFamily="2" charset="0"/>
              </a:rPr>
              <a:t>In this material, as an academic advisor, you have the opportunity to gain insight into and make use of the scripts and tools we use during these group conversations. You can use the material in its entirety or select parts of it.</a:t>
            </a:r>
          </a:p>
          <a:p>
            <a:pPr marL="228600" indent="0" defTabSz="914400">
              <a:spcBef>
                <a:spcPts val="0"/>
              </a:spcBef>
              <a:spcAft>
                <a:spcPts val="600"/>
              </a:spcAft>
              <a:buNone/>
              <a:defRPr/>
            </a:pPr>
            <a:endParaRPr lang="en-GB" sz="1500" dirty="0">
              <a:latin typeface="Barlow" panose="00000500000000000000" pitchFamily="2" charset="0"/>
            </a:endParaRPr>
          </a:p>
          <a:p>
            <a:pPr marL="228600" indent="0" defTabSz="914400">
              <a:spcBef>
                <a:spcPts val="0"/>
              </a:spcBef>
              <a:spcAft>
                <a:spcPts val="600"/>
              </a:spcAft>
              <a:buNone/>
              <a:defRPr/>
            </a:pPr>
            <a:r>
              <a:rPr lang="en-GB" sz="1500" dirty="0">
                <a:latin typeface="Barlow" panose="00000500000000000000" pitchFamily="2" charset="0"/>
              </a:rPr>
              <a:t>If you have any questions about the material, please feel free to contact us at the General Student Guidance.</a:t>
            </a:r>
            <a:endParaRPr lang="en-GB" sz="1500" dirty="0">
              <a:latin typeface="Barlow" panose="00000500000000000000" pitchFamily="2" charset="0"/>
              <a:cs typeface="Arial"/>
            </a:endParaRPr>
          </a:p>
        </p:txBody>
      </p:sp>
    </p:spTree>
    <p:extLst>
      <p:ext uri="{BB962C8B-B14F-4D97-AF65-F5344CB8AC3E}">
        <p14:creationId xmlns:p14="http://schemas.microsoft.com/office/powerpoint/2010/main" val="273308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en-GB" dirty="0">
                <a:latin typeface="Barlow" panose="00000500000000000000" pitchFamily="2" charset="0"/>
              </a:rPr>
              <a:t>ROLES</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a:xfrm>
            <a:off x="766762" y="2205038"/>
            <a:ext cx="5895295" cy="3704284"/>
          </a:xfrm>
        </p:spPr>
        <p:txBody>
          <a:bodyPr>
            <a:normAutofit/>
          </a:bodyPr>
          <a:lstStyle/>
          <a:p>
            <a:r>
              <a:rPr lang="en-US" dirty="0">
                <a:latin typeface="Barlow" panose="00000500000000000000" pitchFamily="2" charset="0"/>
              </a:rPr>
              <a:t>How will we distribute the roles among us?</a:t>
            </a:r>
          </a:p>
          <a:p>
            <a:endParaRPr lang="en-US" dirty="0">
              <a:latin typeface="Barlow" panose="00000500000000000000" pitchFamily="2" charset="0"/>
            </a:endParaRPr>
          </a:p>
          <a:p>
            <a:r>
              <a:rPr lang="en-US" dirty="0">
                <a:latin typeface="Barlow" panose="00000500000000000000" pitchFamily="2" charset="0"/>
              </a:rPr>
              <a:t>What expectations do we have of each other in the roles we assume?</a:t>
            </a:r>
          </a:p>
          <a:p>
            <a:endParaRPr lang="en-US" dirty="0">
              <a:latin typeface="Barlow" panose="00000500000000000000" pitchFamily="2" charset="0"/>
            </a:endParaRPr>
          </a:p>
          <a:p>
            <a:r>
              <a:rPr lang="en-US" dirty="0">
                <a:latin typeface="Barlow" panose="00000500000000000000" pitchFamily="2" charset="0"/>
              </a:rPr>
              <a:t>Can the roles be adjusted along the way—if so, in what situations?</a:t>
            </a:r>
            <a:endParaRPr lang="en-GB" b="1" dirty="0">
              <a:latin typeface="Barlow" panose="00000500000000000000" pitchFamily="2" charset="0"/>
            </a:endParaRPr>
          </a:p>
          <a:p>
            <a:pPr marL="0" indent="0">
              <a:buNone/>
            </a:pPr>
            <a:endParaRPr lang="en-GB" b="1" dirty="0">
              <a:latin typeface="Barlow" panose="00000500000000000000" pitchFamily="2" charset="0"/>
            </a:endParaRPr>
          </a:p>
          <a:p>
            <a:pPr marL="0" indent="0">
              <a:buNone/>
            </a:pPr>
            <a:endParaRPr lang="en-GB" b="1" dirty="0">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6" name="Billede 5" descr="Et billede, der indeholder skitse, clipart, tegning, illustration/afbildning&#10;&#10;Automatisk genereret beskrivelse">
            <a:extLst>
              <a:ext uri="{FF2B5EF4-FFF2-40B4-BE49-F238E27FC236}">
                <a16:creationId xmlns:a16="http://schemas.microsoft.com/office/drawing/2014/main" id="{EF0F1D3F-B06B-8F1C-AB0E-6E34A0F0E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958775" y="1114333"/>
            <a:ext cx="4109712" cy="5257744"/>
          </a:xfrm>
          <a:prstGeom prst="rect">
            <a:avLst/>
          </a:prstGeom>
        </p:spPr>
      </p:pic>
      <p:sp>
        <p:nvSpPr>
          <p:cNvPr id="5" name="TextBox 4">
            <a:extLst>
              <a:ext uri="{FF2B5EF4-FFF2-40B4-BE49-F238E27FC236}">
                <a16:creationId xmlns:a16="http://schemas.microsoft.com/office/drawing/2014/main" id="{7F948817-F19A-9021-4F8E-ABA32CF4D288}"/>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284292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latin typeface="Barlow" panose="00000500000000000000" pitchFamily="2" charset="0"/>
            </a:endParaRPr>
          </a:p>
          <a:p>
            <a:pPr marL="0" indent="0" algn="ctr">
              <a:buNone/>
            </a:pPr>
            <a:r>
              <a:rPr lang="da-DK" sz="4000" dirty="0">
                <a:solidFill>
                  <a:schemeClr val="bg1"/>
                </a:solidFill>
                <a:latin typeface="Barlow" panose="00000500000000000000" pitchFamily="2" charset="0"/>
              </a:rPr>
              <a:t>CONVERSATION 3</a:t>
            </a:r>
          </a:p>
          <a:p>
            <a:pPr marL="0" indent="0" algn="ctr">
              <a:buNone/>
            </a:pPr>
            <a:endParaRPr lang="da-DK" sz="4000" dirty="0">
              <a:solidFill>
                <a:prstClr val="black"/>
              </a:solidFill>
              <a:latin typeface="Barlow" panose="00000500000000000000" pitchFamily="2" charset="0"/>
            </a:endParaRPr>
          </a:p>
          <a:p>
            <a:pPr marL="0" indent="0" algn="ctr">
              <a:buNone/>
            </a:pPr>
            <a:r>
              <a:rPr lang="da-DK" sz="4000" dirty="0">
                <a:solidFill>
                  <a:schemeClr val="bg1"/>
                </a:solidFill>
                <a:latin typeface="Barlow" panose="00000500000000000000" pitchFamily="2" charset="0"/>
                <a:cs typeface="Arial"/>
              </a:rPr>
              <a:t>Future workshop</a:t>
            </a:r>
          </a:p>
          <a:p>
            <a:pPr marL="0" indent="0" algn="ctr">
              <a:buNone/>
            </a:pPr>
            <a:endParaRPr lang="da-DK" sz="4000" dirty="0">
              <a:latin typeface="Barlow" panose="00000500000000000000" pitchFamily="2" charset="0"/>
              <a:cs typeface="Calibri"/>
            </a:endParaRPr>
          </a:p>
          <a:p>
            <a:pPr marL="0" indent="0" algn="ctr">
              <a:buNone/>
            </a:pPr>
            <a:endParaRPr lang="da-DK" sz="4000" dirty="0">
              <a:solidFill>
                <a:schemeClr val="bg1"/>
              </a:solidFill>
              <a:latin typeface="Barlow" panose="00000500000000000000" pitchFamily="2" charset="0"/>
            </a:endParaRPr>
          </a:p>
          <a:p>
            <a:pPr marL="0" indent="0" algn="ctr">
              <a:buNone/>
            </a:pPr>
            <a:endParaRPr lang="da-DK" sz="4000" dirty="0">
              <a:solidFill>
                <a:schemeClr val="bg1"/>
              </a:solidFill>
              <a:latin typeface="Barlow" panose="00000500000000000000" pitchFamily="2" charset="0"/>
            </a:endParaRPr>
          </a:p>
          <a:p>
            <a:pPr marL="0" indent="0" algn="ctr">
              <a:buNone/>
            </a:pPr>
            <a:endParaRPr lang="da-DK" sz="4000" dirty="0">
              <a:solidFill>
                <a:schemeClr val="bg1"/>
              </a:solidFill>
              <a:latin typeface="Barlow" panose="00000500000000000000" pitchFamily="2" charset="0"/>
            </a:endParaRPr>
          </a:p>
        </p:txBody>
      </p:sp>
      <p:sp>
        <p:nvSpPr>
          <p:cNvPr id="2" name="TextBox 1">
            <a:extLst>
              <a:ext uri="{FF2B5EF4-FFF2-40B4-BE49-F238E27FC236}">
                <a16:creationId xmlns:a16="http://schemas.microsoft.com/office/drawing/2014/main" id="{4FA1F31F-5B3A-DCDE-645F-CD255B535680}"/>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61100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rtl="0" eaLnBrk="1" fontAlgn="auto" latinLnBrk="0" hangingPunct="1">
              <a:lnSpc>
                <a:spcPct val="90000"/>
              </a:lnSpc>
              <a:spcBef>
                <a:spcPts val="1000"/>
              </a:spcBef>
              <a:spcAft>
                <a:spcPts val="0"/>
              </a:spcAft>
              <a:buNone/>
            </a:pPr>
            <a:endParaRPr lang="en-US" sz="1400" b="1" i="0" kern="1200" spc="0" baseline="0" dirty="0">
              <a:ln>
                <a:noFill/>
              </a:ln>
              <a:solidFill>
                <a:srgbClr val="FFFFFF"/>
              </a:solidFill>
              <a:effectLst/>
              <a:latin typeface="Barlow" panose="00000500000000000000" pitchFamily="2" charset="0"/>
              <a:ea typeface="+mn-ea"/>
              <a:cs typeface="+mn-cs"/>
            </a:endParaRPr>
          </a:p>
          <a:p>
            <a:pPr marL="0" marR="0" indent="0" algn="ctr" rtl="0" eaLnBrk="1" fontAlgn="auto" latinLnBrk="0" hangingPunct="1">
              <a:lnSpc>
                <a:spcPct val="90000"/>
              </a:lnSpc>
              <a:spcBef>
                <a:spcPts val="1000"/>
              </a:spcBef>
              <a:spcAft>
                <a:spcPts val="0"/>
              </a:spcAft>
              <a:buNone/>
            </a:pPr>
            <a:r>
              <a:rPr lang="en-US" sz="1800" b="1" i="0" kern="1200" spc="0" baseline="0" dirty="0">
                <a:ln>
                  <a:noFill/>
                </a:ln>
                <a:solidFill>
                  <a:srgbClr val="FFFFFF"/>
                </a:solidFill>
                <a:effectLst/>
                <a:latin typeface="Barlow" panose="00000500000000000000" pitchFamily="2" charset="0"/>
                <a:ea typeface="+mn-ea"/>
                <a:cs typeface="+mn-cs"/>
              </a:rPr>
              <a:t>Script for 3</a:t>
            </a:r>
            <a:r>
              <a:rPr lang="en-US" sz="1800" b="1" i="0" kern="1200" spc="0" baseline="30000" dirty="0">
                <a:ln>
                  <a:noFill/>
                </a:ln>
                <a:solidFill>
                  <a:srgbClr val="FFFFFF"/>
                </a:solidFill>
                <a:effectLst/>
                <a:latin typeface="Barlow" panose="00000500000000000000" pitchFamily="2" charset="0"/>
                <a:ea typeface="+mn-ea"/>
                <a:cs typeface="+mn-cs"/>
              </a:rPr>
              <a:t>rd</a:t>
            </a:r>
            <a:r>
              <a:rPr lang="en-US" sz="1800" b="1" i="0" kern="1200" spc="0" baseline="0" dirty="0">
                <a:ln>
                  <a:noFill/>
                </a:ln>
                <a:solidFill>
                  <a:srgbClr val="FFFFFF"/>
                </a:solidFill>
                <a:effectLst/>
                <a:latin typeface="Barlow" panose="00000500000000000000" pitchFamily="2" charset="0"/>
                <a:ea typeface="+mn-ea"/>
                <a:cs typeface="+mn-cs"/>
              </a:rPr>
              <a:t> conversation</a:t>
            </a:r>
            <a:endParaRPr lang="da-DK" sz="1400" dirty="0">
              <a:solidFill>
                <a:prstClr val="black"/>
              </a:solidFill>
              <a:latin typeface="Barlow" panose="00000500000000000000" pitchFamily="2" charset="0"/>
              <a:ea typeface="Calibri"/>
              <a:cs typeface="Calibri"/>
            </a:endParaRPr>
          </a:p>
          <a:p>
            <a:pPr marL="0" indent="0" algn="ctr">
              <a:buNone/>
            </a:pPr>
            <a:r>
              <a:rPr lang="en-US" sz="1300" dirty="0">
                <a:solidFill>
                  <a:schemeClr val="bg1"/>
                </a:solidFill>
                <a:latin typeface="Barlow" panose="00000500000000000000" pitchFamily="2" charset="0"/>
              </a:rPr>
              <a:t>The purpose of the 3</a:t>
            </a:r>
            <a:r>
              <a:rPr lang="en-US" sz="1300" baseline="30000" dirty="0">
                <a:solidFill>
                  <a:schemeClr val="bg1"/>
                </a:solidFill>
                <a:latin typeface="Barlow" panose="00000500000000000000" pitchFamily="2" charset="0"/>
              </a:rPr>
              <a:t>rd</a:t>
            </a:r>
            <a:r>
              <a:rPr lang="en-US" sz="1300" dirty="0">
                <a:solidFill>
                  <a:schemeClr val="bg1"/>
                </a:solidFill>
                <a:latin typeface="Barlow" panose="00000500000000000000" pitchFamily="2" charset="0"/>
              </a:rPr>
              <a:t> conversation is to both review the experiences gained from the current group collaboration and to explore how these experiences can be applied to future collaborations—both within the current group and in other settings. For example, how will future conflicts be handled? How can good collaboration be maintained?</a:t>
            </a:r>
          </a:p>
          <a:p>
            <a:pPr marL="0" indent="0" algn="ctr">
              <a:buNone/>
            </a:pPr>
            <a:r>
              <a:rPr lang="en-US" sz="1300" dirty="0">
                <a:solidFill>
                  <a:schemeClr val="bg1"/>
                </a:solidFill>
                <a:latin typeface="Barlow" panose="00000500000000000000" pitchFamily="2" charset="0"/>
              </a:rPr>
              <a:t>The conversation is based on three questions that have been sent to the students in advance (refer to slide 23)</a:t>
            </a:r>
          </a:p>
          <a:p>
            <a:pPr marL="0" indent="0" algn="ctr">
              <a:buNone/>
            </a:pPr>
            <a:endParaRPr lang="en-US" sz="1300" dirty="0">
              <a:solidFill>
                <a:schemeClr val="bg1"/>
              </a:solidFill>
              <a:latin typeface="Barlow" panose="00000500000000000000" pitchFamily="2" charset="0"/>
            </a:endParaRPr>
          </a:p>
          <a:p>
            <a:pPr marL="0" indent="0" algn="ctr">
              <a:buNone/>
            </a:pPr>
            <a:r>
              <a:rPr lang="en-US" sz="1300" dirty="0">
                <a:solidFill>
                  <a:schemeClr val="bg1"/>
                </a:solidFill>
                <a:latin typeface="Barlow" panose="00000500000000000000" pitchFamily="2" charset="0"/>
              </a:rPr>
              <a:t>Depending on needs, time, and relevance, other tools and topics may also be addressed, such as personality types and interactions, conflict styles, and the interplay and challenges of different conflict styles. (refer to slide 24-28)</a:t>
            </a:r>
            <a:endParaRPr lang="da-DK" sz="4000" dirty="0">
              <a:solidFill>
                <a:schemeClr val="bg1"/>
              </a:solidFill>
              <a:latin typeface="Barlow" panose="00000500000000000000" pitchFamily="2" charset="0"/>
            </a:endParaRPr>
          </a:p>
          <a:p>
            <a:pPr marL="0" indent="0" algn="ctr">
              <a:buNone/>
            </a:pPr>
            <a:endParaRPr lang="da-DK" sz="4000" dirty="0">
              <a:solidFill>
                <a:schemeClr val="bg1"/>
              </a:solidFill>
              <a:latin typeface="Barlow" panose="00000500000000000000" pitchFamily="2" charset="0"/>
            </a:endParaRPr>
          </a:p>
          <a:p>
            <a:pPr marL="0" indent="0" algn="ctr">
              <a:buNone/>
            </a:pPr>
            <a:endParaRPr lang="da-DK" sz="4000" dirty="0">
              <a:solidFill>
                <a:schemeClr val="bg1"/>
              </a:solidFill>
              <a:latin typeface="Barlow" panose="00000500000000000000" pitchFamily="2" charset="0"/>
              <a:cs typeface="Arial"/>
            </a:endParaRPr>
          </a:p>
        </p:txBody>
      </p:sp>
      <p:sp>
        <p:nvSpPr>
          <p:cNvPr id="2" name="TextBox 1">
            <a:extLst>
              <a:ext uri="{FF2B5EF4-FFF2-40B4-BE49-F238E27FC236}">
                <a16:creationId xmlns:a16="http://schemas.microsoft.com/office/drawing/2014/main" id="{A70BE23D-4A8D-D63E-0590-784CBAE576B4}"/>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145562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84827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6977592"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608602" y="522695"/>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en-US" dirty="0">
                <a:solidFill>
                  <a:schemeClr val="bg1"/>
                </a:solidFill>
                <a:latin typeface="Barlow" panose="00000500000000000000" pitchFamily="2" charset="0"/>
                <a:cs typeface="Arial"/>
              </a:rPr>
              <a:t>Preliminary questions</a:t>
            </a:r>
          </a:p>
        </p:txBody>
      </p:sp>
      <p:sp>
        <p:nvSpPr>
          <p:cNvPr id="3" name="Tekstfelt 19">
            <a:extLst>
              <a:ext uri="{FF2B5EF4-FFF2-40B4-BE49-F238E27FC236}">
                <a16:creationId xmlns:a16="http://schemas.microsoft.com/office/drawing/2014/main" id="{69F110B4-ED9A-169F-BED4-9842554BD671}"/>
              </a:ext>
            </a:extLst>
          </p:cNvPr>
          <p:cNvSpPr txBox="1"/>
          <p:nvPr/>
        </p:nvSpPr>
        <p:spPr>
          <a:xfrm>
            <a:off x="928072" y="2476559"/>
            <a:ext cx="6176865" cy="2172903"/>
          </a:xfrm>
          <a:prstGeom prst="rect">
            <a:avLst/>
          </a:prstGeom>
          <a:noFill/>
        </p:spPr>
        <p:txBody>
          <a:bodyPr wrap="square" lIns="91440" tIns="45720" rIns="91440" bIns="45720" rtlCol="0" anchor="t">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228600">
              <a:lnSpc>
                <a:spcPct val="90000"/>
              </a:lnSpc>
              <a:spcAft>
                <a:spcPts val="600"/>
              </a:spcAft>
              <a:buFont typeface="Arial" panose="020B0604020202020204" pitchFamily="34" charset="0"/>
              <a:buChar char="•"/>
              <a:defRPr/>
            </a:pPr>
            <a:r>
              <a:rPr lang="en-US" sz="1600" dirty="0">
                <a:solidFill>
                  <a:srgbClr val="211A52"/>
                </a:solidFill>
                <a:latin typeface="Barlow" panose="00000500000000000000" pitchFamily="2" charset="0"/>
              </a:rPr>
              <a:t>What are the three most important lessons you have learned this semester regarding group work?</a:t>
            </a:r>
          </a:p>
          <a:p>
            <a:pPr marL="457200" indent="-228600">
              <a:lnSpc>
                <a:spcPct val="90000"/>
              </a:lnSpc>
              <a:spcAft>
                <a:spcPts val="600"/>
              </a:spcAft>
              <a:buFont typeface="Arial" panose="020B0604020202020204" pitchFamily="34" charset="0"/>
              <a:buChar char="•"/>
              <a:defRPr/>
            </a:pPr>
            <a:endParaRPr lang="en-US" sz="1600" dirty="0">
              <a:solidFill>
                <a:srgbClr val="211A52"/>
              </a:solidFill>
              <a:latin typeface="Barlow" panose="00000500000000000000" pitchFamily="2" charset="0"/>
            </a:endParaRPr>
          </a:p>
          <a:p>
            <a:pPr marL="457200" indent="-228600">
              <a:lnSpc>
                <a:spcPct val="90000"/>
              </a:lnSpc>
              <a:spcAft>
                <a:spcPts val="600"/>
              </a:spcAft>
              <a:buFont typeface="Arial" panose="020B0604020202020204" pitchFamily="34" charset="0"/>
              <a:buChar char="•"/>
              <a:defRPr/>
            </a:pPr>
            <a:r>
              <a:rPr lang="en-US" sz="1600" dirty="0">
                <a:solidFill>
                  <a:srgbClr val="211A52"/>
                </a:solidFill>
                <a:latin typeface="Barlow" panose="00000500000000000000" pitchFamily="2" charset="0"/>
              </a:rPr>
              <a:t>How will these lessons impact your approach to group work in the future?</a:t>
            </a:r>
          </a:p>
          <a:p>
            <a:pPr marL="457200" indent="-228600">
              <a:lnSpc>
                <a:spcPct val="90000"/>
              </a:lnSpc>
              <a:spcAft>
                <a:spcPts val="600"/>
              </a:spcAft>
              <a:buFont typeface="Arial" panose="020B0604020202020204" pitchFamily="34" charset="0"/>
              <a:buChar char="•"/>
              <a:defRPr/>
            </a:pPr>
            <a:endParaRPr lang="en-US" sz="1600" dirty="0">
              <a:solidFill>
                <a:srgbClr val="211A52"/>
              </a:solidFill>
              <a:latin typeface="Barlow" panose="00000500000000000000" pitchFamily="2" charset="0"/>
            </a:endParaRPr>
          </a:p>
          <a:p>
            <a:pPr marL="457200" indent="-228600">
              <a:lnSpc>
                <a:spcPct val="90000"/>
              </a:lnSpc>
              <a:spcAft>
                <a:spcPts val="600"/>
              </a:spcAft>
              <a:buFont typeface="Arial" panose="020B0604020202020204" pitchFamily="34" charset="0"/>
              <a:buChar char="•"/>
              <a:defRPr/>
            </a:pPr>
            <a:r>
              <a:rPr lang="en-US" sz="1600" dirty="0">
                <a:solidFill>
                  <a:srgbClr val="211A52"/>
                </a:solidFill>
                <a:latin typeface="Barlow" panose="00000500000000000000" pitchFamily="2" charset="0"/>
              </a:rPr>
              <a:t>What do you hope for in future collaborations, and what will you contribute to achieve that?</a:t>
            </a:r>
            <a:endParaRPr lang="da-DK" sz="1600" dirty="0">
              <a:solidFill>
                <a:srgbClr val="211A52"/>
              </a:solidFill>
              <a:latin typeface="Barlow" panose="00000500000000000000" pitchFamily="2" charset="0"/>
            </a:endParaRPr>
          </a:p>
        </p:txBody>
      </p:sp>
      <p:pic>
        <p:nvPicPr>
          <p:cNvPr id="8" name="Pladsholder til billede 6" descr="Et billede, der indeholder tøj, møbel, person, indendørs">
            <a:extLst>
              <a:ext uri="{FF2B5EF4-FFF2-40B4-BE49-F238E27FC236}">
                <a16:creationId xmlns:a16="http://schemas.microsoft.com/office/drawing/2014/main" id="{943D6406-F3D6-11E0-3197-40C8F7408118}"/>
              </a:ext>
            </a:extLst>
          </p:cNvPr>
          <p:cNvPicPr>
            <a:picLocks noChangeAspect="1"/>
          </p:cNvPicPr>
          <p:nvPr/>
        </p:nvPicPr>
        <p:blipFill rotWithShape="1">
          <a:blip r:embed="rId4"/>
          <a:srcRect l="29516" r="24288"/>
          <a:stretch/>
        </p:blipFill>
        <p:spPr>
          <a:xfrm>
            <a:off x="7446727" y="10"/>
            <a:ext cx="4745273" cy="6848583"/>
          </a:xfrm>
          <a:prstGeom prst="rect">
            <a:avLst/>
          </a:prstGeom>
          <a:noFill/>
        </p:spPr>
      </p:pic>
    </p:spTree>
    <p:extLst>
      <p:ext uri="{BB962C8B-B14F-4D97-AF65-F5344CB8AC3E}">
        <p14:creationId xmlns:p14="http://schemas.microsoft.com/office/powerpoint/2010/main" val="382619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 Personalities Type Characters - Analysts + Diplomats">
            <a:extLst>
              <a:ext uri="{FF2B5EF4-FFF2-40B4-BE49-F238E27FC236}">
                <a16:creationId xmlns:a16="http://schemas.microsoft.com/office/drawing/2014/main" id="{72011E52-30D0-3E39-86C9-7CA7DF7039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7999" y="0"/>
            <a:ext cx="3874770" cy="6858000"/>
          </a:xfrm>
          <a:prstGeom prst="rect">
            <a:avLst/>
          </a:prstGeom>
          <a:solidFill>
            <a:srgbClr val="FFFFFF"/>
          </a:solidFill>
        </p:spPr>
      </p:pic>
      <p:sp>
        <p:nvSpPr>
          <p:cNvPr id="1031" name="Title 2">
            <a:extLst>
              <a:ext uri="{FF2B5EF4-FFF2-40B4-BE49-F238E27FC236}">
                <a16:creationId xmlns:a16="http://schemas.microsoft.com/office/drawing/2014/main" id="{30BE276C-D900-E04A-A8FE-F46BD289F67E}"/>
              </a:ext>
            </a:extLst>
          </p:cNvPr>
          <p:cNvSpPr>
            <a:spLocks noGrp="1"/>
          </p:cNvSpPr>
          <p:nvPr>
            <p:ph type="title"/>
          </p:nvPr>
        </p:nvSpPr>
        <p:spPr>
          <a:xfrm>
            <a:off x="766763" y="657225"/>
            <a:ext cx="6022541" cy="1402687"/>
          </a:xfrm>
        </p:spPr>
        <p:txBody>
          <a:bodyPr lIns="0" tIns="0" rIns="91440" bIns="45720" anchor="t"/>
          <a:lstStyle/>
          <a:p>
            <a:r>
              <a:rPr lang="en-GB" dirty="0">
                <a:latin typeface="Barlow" panose="00000500000000000000" pitchFamily="2" charset="0"/>
                <a:cs typeface="Arial"/>
              </a:rPr>
              <a:t>GOOD GROUP COLLABORATION STARTS WITH YOURSELF…</a:t>
            </a:r>
            <a:endParaRPr lang="en-GB" dirty="0">
              <a:latin typeface="Barlow" panose="00000500000000000000" pitchFamily="2" charset="0"/>
            </a:endParaRPr>
          </a:p>
        </p:txBody>
      </p:sp>
      <p:sp>
        <p:nvSpPr>
          <p:cNvPr id="1033" name="Text Placeholder 3">
            <a:extLst>
              <a:ext uri="{FF2B5EF4-FFF2-40B4-BE49-F238E27FC236}">
                <a16:creationId xmlns:a16="http://schemas.microsoft.com/office/drawing/2014/main" id="{FDB7D01E-7AC2-83AD-D039-FDEA5B464007}"/>
              </a:ext>
            </a:extLst>
          </p:cNvPr>
          <p:cNvSpPr>
            <a:spLocks noGrp="1"/>
          </p:cNvSpPr>
          <p:nvPr>
            <p:ph type="body" sz="quarter" idx="12"/>
          </p:nvPr>
        </p:nvSpPr>
        <p:spPr>
          <a:xfrm>
            <a:off x="666121" y="1356774"/>
            <a:ext cx="5433070" cy="3752115"/>
          </a:xfrm>
        </p:spPr>
        <p:txBody>
          <a:bodyPr vert="horz" lIns="0" tIns="45720" rIns="0" bIns="45720" rtlCol="0" anchor="t">
            <a:normAutofit/>
          </a:bodyPr>
          <a:lstStyle/>
          <a:p>
            <a:pPr>
              <a:lnSpc>
                <a:spcPct val="120000"/>
              </a:lnSpc>
              <a:spcBef>
                <a:spcPts val="1000"/>
              </a:spcBef>
              <a:defRPr/>
            </a:pPr>
            <a:endParaRPr kumimoji="0" lang="en-GB" b="0" i="0" u="none" strike="noStrike" kern="1200" cap="none" spc="0" normalizeH="0" baseline="0" noProof="0" dirty="0">
              <a:ln>
                <a:noFill/>
              </a:ln>
              <a:solidFill>
                <a:srgbClr val="211A52"/>
              </a:solidFill>
              <a:effectLst/>
              <a:uLnTx/>
              <a:uFillTx/>
              <a:latin typeface="Barlow" panose="00000500000000000000" pitchFamily="2" charset="0"/>
            </a:endParaRPr>
          </a:p>
          <a:p>
            <a:pPr marL="0" marR="0" lvl="0" indent="0" algn="l" defTabSz="914318" rtl="0" eaLnBrk="1" fontAlgn="auto" latinLnBrk="0" hangingPunct="1">
              <a:lnSpc>
                <a:spcPct val="120000"/>
              </a:lnSpc>
              <a:spcBef>
                <a:spcPts val="1000"/>
              </a:spcBef>
              <a:spcAft>
                <a:spcPts val="0"/>
              </a:spcAft>
              <a:buClrTx/>
              <a:buSzTx/>
              <a:buFontTx/>
              <a:buNone/>
              <a:tabLst/>
              <a:defRPr/>
            </a:pPr>
            <a:endParaRPr kumimoji="0" lang="en-GB" b="0" i="0" u="none" strike="noStrike" kern="1200" cap="none" spc="0" normalizeH="0" baseline="0" noProof="0" dirty="0">
              <a:ln>
                <a:noFill/>
              </a:ln>
              <a:solidFill>
                <a:srgbClr val="211A52"/>
              </a:solidFill>
              <a:effectLst/>
              <a:uLnTx/>
              <a:uFillTx/>
              <a:latin typeface="Barlow" panose="00000500000000000000" pitchFamily="2" charset="0"/>
            </a:endParaRPr>
          </a:p>
          <a:p>
            <a:pPr marL="0" marR="0" lvl="0" indent="0" algn="l" defTabSz="914318" rtl="0" eaLnBrk="1" fontAlgn="auto" latinLnBrk="0" hangingPunct="1">
              <a:lnSpc>
                <a:spcPct val="120000"/>
              </a:lnSpc>
              <a:spcBef>
                <a:spcPts val="1000"/>
              </a:spcBef>
              <a:spcAft>
                <a:spcPts val="0"/>
              </a:spcAft>
              <a:buClrTx/>
              <a:buSzTx/>
              <a:buNone/>
              <a:tabLst/>
              <a:defRPr/>
            </a:pPr>
            <a:endParaRPr lang="en-GB" sz="1600" b="0" i="0" u="none" strike="noStrike" kern="1200" cap="none" spc="0" normalizeH="0" baseline="0" noProof="0" dirty="0">
              <a:ln>
                <a:noFill/>
              </a:ln>
              <a:solidFill>
                <a:srgbClr val="211A52"/>
              </a:solidFill>
              <a:effectLst/>
              <a:uLnTx/>
              <a:uFillTx/>
              <a:latin typeface="Barlow" panose="00000500000000000000" pitchFamily="2" charset="0"/>
            </a:endParaRPr>
          </a:p>
          <a:p>
            <a:pPr marL="337820" marR="0" lvl="1" indent="0" algn="l" defTabSz="914318" rtl="0" eaLnBrk="1" fontAlgn="auto" latinLnBrk="0" hangingPunct="1">
              <a:lnSpc>
                <a:spcPct val="120000"/>
              </a:lnSpc>
              <a:spcBef>
                <a:spcPts val="499"/>
              </a:spcBef>
              <a:spcAft>
                <a:spcPts val="0"/>
              </a:spcAft>
              <a:buClrTx/>
              <a:buSzTx/>
              <a:buNone/>
              <a:tabLst/>
              <a:defRPr/>
            </a:pPr>
            <a:endParaRPr lang="en-GB" sz="1600" b="0" i="0" u="none" strike="noStrike" kern="1200" cap="none" spc="0" normalizeH="0" baseline="0" noProof="0" dirty="0">
              <a:ln>
                <a:noFill/>
              </a:ln>
              <a:solidFill>
                <a:srgbClr val="211A52"/>
              </a:solidFill>
              <a:effectLst/>
              <a:uLnTx/>
              <a:uFillTx/>
              <a:latin typeface="Barlow" panose="00000500000000000000" pitchFamily="2" charset="0"/>
            </a:endParaRPr>
          </a:p>
          <a:p>
            <a:pPr marL="0" indent="0">
              <a:buNone/>
            </a:pPr>
            <a:r>
              <a:rPr lang="en-GB" sz="3200" dirty="0">
                <a:latin typeface="Barlow" panose="00000500000000000000" pitchFamily="2" charset="0"/>
              </a:rPr>
              <a:t>Do you know your own ‘serial number’?</a:t>
            </a:r>
          </a:p>
          <a:p>
            <a:pPr marL="0" indent="0">
              <a:buNone/>
            </a:pPr>
            <a:r>
              <a:rPr lang="en-GB" sz="3200" dirty="0">
                <a:latin typeface="Barlow" panose="00000500000000000000" pitchFamily="2" charset="0"/>
                <a:hlinkClick r:id="rId4"/>
              </a:rPr>
              <a:t>https://www.16personalities.com</a:t>
            </a:r>
            <a:endParaRPr lang="en-GB" sz="3200" dirty="0">
              <a:latin typeface="Barlow" panose="00000500000000000000" pitchFamily="2" charset="0"/>
            </a:endParaRPr>
          </a:p>
          <a:p>
            <a:pPr marL="0" indent="0">
              <a:buNone/>
            </a:pPr>
            <a:endParaRPr lang="en-GB" sz="3200" dirty="0">
              <a:latin typeface="Barlow" panose="00000500000000000000" pitchFamily="2" charset="0"/>
            </a:endParaRPr>
          </a:p>
          <a:p>
            <a:pPr marL="0" indent="0">
              <a:buNone/>
            </a:pPr>
            <a:endParaRPr lang="en-GB" sz="3200" dirty="0">
              <a:latin typeface="Barlow" panose="00000500000000000000" pitchFamily="2" charset="0"/>
            </a:endParaRPr>
          </a:p>
          <a:p>
            <a:pPr marL="0" indent="0">
              <a:buNone/>
            </a:pPr>
            <a:endParaRPr lang="en-GB" dirty="0">
              <a:latin typeface="Barlow" panose="00000500000000000000" pitchFamily="2" charset="0"/>
            </a:endParaRPr>
          </a:p>
        </p:txBody>
      </p:sp>
    </p:spTree>
    <p:extLst>
      <p:ext uri="{BB962C8B-B14F-4D97-AF65-F5344CB8AC3E}">
        <p14:creationId xmlns:p14="http://schemas.microsoft.com/office/powerpoint/2010/main" val="424540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 Personalities Type Characters - Analysts + Diplomats">
            <a:extLst>
              <a:ext uri="{FF2B5EF4-FFF2-40B4-BE49-F238E27FC236}">
                <a16:creationId xmlns:a16="http://schemas.microsoft.com/office/drawing/2014/main" id="{72011E52-30D0-3E39-86C9-7CA7DF7039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7999" y="0"/>
            <a:ext cx="3874770" cy="6858000"/>
          </a:xfrm>
          <a:prstGeom prst="rect">
            <a:avLst/>
          </a:prstGeom>
          <a:solidFill>
            <a:srgbClr val="FFFFFF"/>
          </a:solidFill>
        </p:spPr>
      </p:pic>
      <p:sp>
        <p:nvSpPr>
          <p:cNvPr id="1031" name="Title 2">
            <a:extLst>
              <a:ext uri="{FF2B5EF4-FFF2-40B4-BE49-F238E27FC236}">
                <a16:creationId xmlns:a16="http://schemas.microsoft.com/office/drawing/2014/main" id="{30BE276C-D900-E04A-A8FE-F46BD289F67E}"/>
              </a:ext>
            </a:extLst>
          </p:cNvPr>
          <p:cNvSpPr>
            <a:spLocks noGrp="1"/>
          </p:cNvSpPr>
          <p:nvPr>
            <p:ph type="title"/>
          </p:nvPr>
        </p:nvSpPr>
        <p:spPr>
          <a:xfrm>
            <a:off x="766763" y="657225"/>
            <a:ext cx="6022541" cy="1402687"/>
          </a:xfrm>
        </p:spPr>
        <p:txBody>
          <a:bodyPr lIns="0" tIns="0" rIns="91440" bIns="45720" anchor="t"/>
          <a:lstStyle/>
          <a:p>
            <a:r>
              <a:rPr lang="en-GB" dirty="0">
                <a:latin typeface="Barlow" panose="00000500000000000000" pitchFamily="2" charset="0"/>
                <a:cs typeface="Arial"/>
              </a:rPr>
              <a:t>GOOD GROUP COLLABORATION STARTS WITH YOURSELF…</a:t>
            </a:r>
            <a:endParaRPr lang="en-GB" dirty="0">
              <a:latin typeface="Barlow" panose="00000500000000000000" pitchFamily="2" charset="0"/>
            </a:endParaRPr>
          </a:p>
        </p:txBody>
      </p:sp>
      <p:sp>
        <p:nvSpPr>
          <p:cNvPr id="1033" name="Text Placeholder 3">
            <a:extLst>
              <a:ext uri="{FF2B5EF4-FFF2-40B4-BE49-F238E27FC236}">
                <a16:creationId xmlns:a16="http://schemas.microsoft.com/office/drawing/2014/main" id="{FDB7D01E-7AC2-83AD-D039-FDEA5B464007}"/>
              </a:ext>
            </a:extLst>
          </p:cNvPr>
          <p:cNvSpPr>
            <a:spLocks noGrp="1"/>
          </p:cNvSpPr>
          <p:nvPr>
            <p:ph type="body" sz="quarter" idx="12"/>
          </p:nvPr>
        </p:nvSpPr>
        <p:spPr>
          <a:xfrm>
            <a:off x="766763" y="1964328"/>
            <a:ext cx="5433070" cy="3752115"/>
          </a:xfrm>
        </p:spPr>
        <p:txBody>
          <a:bodyPr vert="horz" lIns="0" tIns="45720" rIns="0" bIns="45720" rtlCol="0" anchor="t">
            <a:normAutofit fontScale="92500" lnSpcReduction="20000"/>
          </a:bodyPr>
          <a:lstStyle/>
          <a:p>
            <a:pPr>
              <a:lnSpc>
                <a:spcPct val="120000"/>
              </a:lnSpc>
              <a:spcBef>
                <a:spcPts val="1000"/>
              </a:spcBef>
              <a:defRPr/>
            </a:pPr>
            <a:endParaRPr kumimoji="0" lang="en-GB" b="0" i="0" u="none" strike="noStrike" kern="1200" cap="none" spc="0" normalizeH="0" baseline="0" noProof="0" dirty="0">
              <a:ln>
                <a:noFill/>
              </a:ln>
              <a:solidFill>
                <a:srgbClr val="211A52"/>
              </a:solidFill>
              <a:effectLst/>
              <a:uLnTx/>
              <a:uFillTx/>
              <a:latin typeface="Barlow" panose="00000500000000000000" pitchFamily="2" charset="0"/>
            </a:endParaRPr>
          </a:p>
          <a:p>
            <a:pPr marL="0" marR="0" lvl="0" indent="0" algn="l" defTabSz="914318" rtl="0" eaLnBrk="1" fontAlgn="auto" latinLnBrk="0" hangingPunct="1">
              <a:lnSpc>
                <a:spcPct val="120000"/>
              </a:lnSpc>
              <a:spcBef>
                <a:spcPts val="1000"/>
              </a:spcBef>
              <a:spcAft>
                <a:spcPts val="0"/>
              </a:spcAft>
              <a:buClrTx/>
              <a:buSzTx/>
              <a:buFontTx/>
              <a:buNone/>
              <a:tabLst/>
              <a:defRPr/>
            </a:pPr>
            <a:endParaRPr kumimoji="0" lang="en-GB" b="0" i="0" u="none" strike="noStrike" kern="1200" cap="none" spc="0" normalizeH="0" baseline="0" noProof="0" dirty="0">
              <a:ln>
                <a:noFill/>
              </a:ln>
              <a:solidFill>
                <a:srgbClr val="211A52"/>
              </a:solidFill>
              <a:effectLst/>
              <a:uLnTx/>
              <a:uFillTx/>
              <a:latin typeface="Barlow" panose="00000500000000000000" pitchFamily="2" charset="0"/>
            </a:endParaRPr>
          </a:p>
          <a:p>
            <a:pPr marL="0" marR="0" lvl="0" indent="0" algn="l" defTabSz="914318" rtl="0" eaLnBrk="1" fontAlgn="auto" latinLnBrk="0" hangingPunct="1">
              <a:lnSpc>
                <a:spcPct val="120000"/>
              </a:lnSpc>
              <a:spcBef>
                <a:spcPts val="1000"/>
              </a:spcBef>
              <a:spcAft>
                <a:spcPts val="0"/>
              </a:spcAft>
              <a:buClrTx/>
              <a:buSzTx/>
              <a:buNone/>
              <a:tabLst/>
              <a:defRPr/>
            </a:pPr>
            <a:endParaRPr lang="en-GB" sz="1600" b="0" i="0" u="none" strike="noStrike" kern="1200" cap="none" spc="0" normalizeH="0" baseline="0" noProof="0" dirty="0">
              <a:ln>
                <a:noFill/>
              </a:ln>
              <a:solidFill>
                <a:srgbClr val="211A52"/>
              </a:solidFill>
              <a:effectLst/>
              <a:uLnTx/>
              <a:uFillTx/>
              <a:latin typeface="Barlow" panose="00000500000000000000" pitchFamily="2" charset="0"/>
            </a:endParaRPr>
          </a:p>
          <a:p>
            <a:pPr marL="337820" marR="0" lvl="1" indent="0" algn="l" defTabSz="914318" rtl="0" eaLnBrk="1" fontAlgn="auto" latinLnBrk="0" hangingPunct="1">
              <a:lnSpc>
                <a:spcPct val="120000"/>
              </a:lnSpc>
              <a:spcBef>
                <a:spcPts val="499"/>
              </a:spcBef>
              <a:spcAft>
                <a:spcPts val="0"/>
              </a:spcAft>
              <a:buClrTx/>
              <a:buSzTx/>
              <a:buNone/>
              <a:tabLst/>
              <a:defRPr/>
            </a:pPr>
            <a:endParaRPr lang="en-GB" sz="1600" b="0" i="0" u="none" strike="noStrike" kern="1200" cap="none" spc="0" normalizeH="0" baseline="0" noProof="0" dirty="0">
              <a:ln>
                <a:noFill/>
              </a:ln>
              <a:solidFill>
                <a:srgbClr val="211A52"/>
              </a:solidFill>
              <a:effectLst/>
              <a:uLnTx/>
              <a:uFillTx/>
              <a:latin typeface="Barlow" panose="00000500000000000000" pitchFamily="2" charset="0"/>
            </a:endParaRPr>
          </a:p>
          <a:p>
            <a:pPr marL="0" indent="0">
              <a:buNone/>
            </a:pPr>
            <a:r>
              <a:rPr lang="en-GB" sz="3200" b="1" dirty="0">
                <a:latin typeface="Barlow" panose="00000500000000000000" pitchFamily="2" charset="0"/>
              </a:rPr>
              <a:t>Possible Exercise: </a:t>
            </a:r>
          </a:p>
          <a:p>
            <a:pPr>
              <a:buFont typeface="Arial" panose="020B0604020202020204" pitchFamily="34" charset="0"/>
              <a:buChar char="•"/>
            </a:pPr>
            <a:r>
              <a:rPr lang="en-GB" sz="2600" dirty="0">
                <a:latin typeface="Barlow" panose="00000500000000000000" pitchFamily="2" charset="0"/>
              </a:rPr>
              <a:t>What is your own strength and weakness in group collaboration?</a:t>
            </a:r>
          </a:p>
          <a:p>
            <a:pPr>
              <a:buFont typeface="Arial" panose="020B0604020202020204" pitchFamily="34" charset="0"/>
              <a:buChar char="•"/>
            </a:pPr>
            <a:r>
              <a:rPr lang="en-GB" sz="2600" dirty="0">
                <a:latin typeface="Barlow" panose="00000500000000000000" pitchFamily="2" charset="0"/>
              </a:rPr>
              <a:t>What/who would compliment you in a positive way?</a:t>
            </a:r>
          </a:p>
          <a:p>
            <a:pPr>
              <a:buFont typeface="Arial" panose="020B0604020202020204" pitchFamily="34" charset="0"/>
              <a:buChar char="•"/>
            </a:pPr>
            <a:r>
              <a:rPr lang="en-GB" sz="2600" dirty="0">
                <a:latin typeface="Barlow" panose="00000500000000000000" pitchFamily="2" charset="0"/>
              </a:rPr>
              <a:t>What/who would challenge you?</a:t>
            </a:r>
          </a:p>
          <a:p>
            <a:pPr marL="0" indent="0">
              <a:buNone/>
            </a:pPr>
            <a:endParaRPr lang="en-GB" sz="3200" dirty="0">
              <a:latin typeface="Barlow" panose="00000500000000000000" pitchFamily="2" charset="0"/>
            </a:endParaRPr>
          </a:p>
          <a:p>
            <a:pPr marL="0" indent="0">
              <a:buNone/>
            </a:pPr>
            <a:endParaRPr lang="en-GB" sz="3200" dirty="0">
              <a:latin typeface="Barlow" panose="00000500000000000000" pitchFamily="2" charset="0"/>
            </a:endParaRPr>
          </a:p>
          <a:p>
            <a:pPr marL="0" indent="0">
              <a:buNone/>
            </a:pPr>
            <a:endParaRPr lang="en-GB" sz="3200" dirty="0">
              <a:latin typeface="Barlow" panose="00000500000000000000" pitchFamily="2" charset="0"/>
            </a:endParaRPr>
          </a:p>
          <a:p>
            <a:pPr marL="0" indent="0">
              <a:buNone/>
            </a:pPr>
            <a:endParaRPr lang="en-GB" dirty="0">
              <a:latin typeface="Barlow" panose="00000500000000000000" pitchFamily="2" charset="0"/>
            </a:endParaRPr>
          </a:p>
        </p:txBody>
      </p:sp>
    </p:spTree>
    <p:extLst>
      <p:ext uri="{BB962C8B-B14F-4D97-AF65-F5344CB8AC3E}">
        <p14:creationId xmlns:p14="http://schemas.microsoft.com/office/powerpoint/2010/main" val="3389512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90923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8482777"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1172056" y="307711"/>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sz="4400" dirty="0">
                <a:solidFill>
                  <a:schemeClr val="bg1"/>
                </a:solidFill>
                <a:latin typeface="Barlow" panose="00000500000000000000" pitchFamily="2" charset="0"/>
                <a:cs typeface="Arial"/>
              </a:rPr>
              <a:t>CONFLICT STYLES</a:t>
            </a:r>
          </a:p>
        </p:txBody>
      </p:sp>
      <p:pic>
        <p:nvPicPr>
          <p:cNvPr id="4" name="Billede 3" descr="Et billede, der indeholder skærmbillede, tegneserie, kunst">
            <a:extLst>
              <a:ext uri="{FF2B5EF4-FFF2-40B4-BE49-F238E27FC236}">
                <a16:creationId xmlns:a16="http://schemas.microsoft.com/office/drawing/2014/main" id="{F80FE02E-A86B-4594-C273-4C6688A03498}"/>
              </a:ext>
            </a:extLst>
          </p:cNvPr>
          <p:cNvPicPr>
            <a:picLocks noChangeAspect="1"/>
          </p:cNvPicPr>
          <p:nvPr/>
        </p:nvPicPr>
        <p:blipFill>
          <a:blip r:embed="rId4"/>
          <a:stretch>
            <a:fillRect/>
          </a:stretch>
        </p:blipFill>
        <p:spPr>
          <a:xfrm>
            <a:off x="893506" y="2499505"/>
            <a:ext cx="4485823" cy="2907275"/>
          </a:xfrm>
          <a:prstGeom prst="rect">
            <a:avLst/>
          </a:prstGeom>
        </p:spPr>
      </p:pic>
      <p:sp>
        <p:nvSpPr>
          <p:cNvPr id="3" name="Tekstfelt 2">
            <a:extLst>
              <a:ext uri="{FF2B5EF4-FFF2-40B4-BE49-F238E27FC236}">
                <a16:creationId xmlns:a16="http://schemas.microsoft.com/office/drawing/2014/main" id="{0FFB65DD-7534-CBE5-86B5-5E0C21504128}"/>
              </a:ext>
            </a:extLst>
          </p:cNvPr>
          <p:cNvSpPr txBox="1"/>
          <p:nvPr/>
        </p:nvSpPr>
        <p:spPr>
          <a:xfrm>
            <a:off x="6096000" y="2983646"/>
            <a:ext cx="4775200" cy="1938992"/>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latin typeface="Barlow" panose="00000500000000000000" pitchFamily="2" charset="0"/>
              </a:rPr>
              <a:t>Conflicts often escalate because group members use different </a:t>
            </a:r>
            <a:r>
              <a:rPr lang="en-US" b="1" dirty="0">
                <a:latin typeface="Barlow" panose="00000500000000000000" pitchFamily="2" charset="0"/>
              </a:rPr>
              <a:t>conflict styles</a:t>
            </a:r>
            <a:r>
              <a:rPr lang="en-US" dirty="0">
                <a:latin typeface="Barlow" panose="00000500000000000000" pitchFamily="2" charset="0"/>
              </a:rPr>
              <a:t>.</a:t>
            </a:r>
          </a:p>
          <a:p>
            <a:endParaRPr lang="en-US" dirty="0">
              <a:latin typeface="Barlow" panose="00000500000000000000" pitchFamily="2" charset="0"/>
            </a:endParaRPr>
          </a:p>
          <a:p>
            <a:r>
              <a:rPr lang="en-US" dirty="0">
                <a:latin typeface="Barlow" panose="00000500000000000000" pitchFamily="2" charset="0"/>
              </a:rPr>
              <a:t>While everyone wants the conflict resolved, the methods for handling it vary widely, leading to misunderstandings and increased tension within the group.</a:t>
            </a:r>
            <a:endParaRPr lang="da-DK" dirty="0">
              <a:latin typeface="Barlow" panose="00000500000000000000" pitchFamily="2" charset="0"/>
            </a:endParaRPr>
          </a:p>
        </p:txBody>
      </p:sp>
      <p:sp>
        <p:nvSpPr>
          <p:cNvPr id="5" name="TextBox 4">
            <a:extLst>
              <a:ext uri="{FF2B5EF4-FFF2-40B4-BE49-F238E27FC236}">
                <a16:creationId xmlns:a16="http://schemas.microsoft.com/office/drawing/2014/main" id="{A5A5A2D7-C53F-79F0-4C5B-3D65EA79D855}"/>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424970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90923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8482777"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1172056" y="307711"/>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sz="4400" dirty="0">
                <a:solidFill>
                  <a:schemeClr val="bg1"/>
                </a:solidFill>
                <a:latin typeface="Barlow" panose="00000500000000000000" pitchFamily="2" charset="0"/>
                <a:cs typeface="Arial"/>
              </a:rPr>
              <a:t>CONFLICT STYLES</a:t>
            </a:r>
          </a:p>
        </p:txBody>
      </p:sp>
      <p:pic>
        <p:nvPicPr>
          <p:cNvPr id="4" name="Billede 3" descr="Et billede, der indeholder skærmbillede, tegneserie, kunst">
            <a:extLst>
              <a:ext uri="{FF2B5EF4-FFF2-40B4-BE49-F238E27FC236}">
                <a16:creationId xmlns:a16="http://schemas.microsoft.com/office/drawing/2014/main" id="{F80FE02E-A86B-4594-C273-4C6688A03498}"/>
              </a:ext>
            </a:extLst>
          </p:cNvPr>
          <p:cNvPicPr>
            <a:picLocks noChangeAspect="1"/>
          </p:cNvPicPr>
          <p:nvPr/>
        </p:nvPicPr>
        <p:blipFill>
          <a:blip r:embed="rId4"/>
          <a:stretch>
            <a:fillRect/>
          </a:stretch>
        </p:blipFill>
        <p:spPr>
          <a:xfrm>
            <a:off x="893506" y="2499505"/>
            <a:ext cx="4485823" cy="2907275"/>
          </a:xfrm>
          <a:prstGeom prst="rect">
            <a:avLst/>
          </a:prstGeom>
        </p:spPr>
      </p:pic>
      <p:sp>
        <p:nvSpPr>
          <p:cNvPr id="5" name="Tekstfelt 7">
            <a:extLst>
              <a:ext uri="{FF2B5EF4-FFF2-40B4-BE49-F238E27FC236}">
                <a16:creationId xmlns:a16="http://schemas.microsoft.com/office/drawing/2014/main" id="{D9A91DA3-CBE4-5997-17E2-96E4654B9F68}"/>
              </a:ext>
            </a:extLst>
          </p:cNvPr>
          <p:cNvSpPr txBox="1"/>
          <p:nvPr/>
        </p:nvSpPr>
        <p:spPr>
          <a:xfrm>
            <a:off x="5665087" y="2445037"/>
            <a:ext cx="5633407" cy="3016210"/>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8600" indent="-228600">
              <a:buFont typeface="Arial"/>
              <a:buChar char="•"/>
            </a:pPr>
            <a:r>
              <a:rPr lang="en-GB" sz="1400" dirty="0">
                <a:latin typeface="Barlow" panose="00000500000000000000" pitchFamily="2" charset="0"/>
              </a:rPr>
              <a:t>You advocate strongly for your </a:t>
            </a:r>
            <a:r>
              <a:rPr lang="en-GB" sz="1400" b="1" dirty="0">
                <a:latin typeface="Barlow" panose="00000500000000000000" pitchFamily="2" charset="0"/>
              </a:rPr>
              <a:t>own position </a:t>
            </a:r>
            <a:r>
              <a:rPr lang="en-GB" sz="1400" dirty="0">
                <a:latin typeface="Barlow" panose="00000500000000000000" pitchFamily="2" charset="0"/>
              </a:rPr>
              <a:t>and believe your ideas MUST be included.</a:t>
            </a:r>
          </a:p>
          <a:p>
            <a:pPr marL="228600" indent="-228600">
              <a:buFont typeface="Arial"/>
              <a:buChar char="•"/>
            </a:pPr>
            <a:r>
              <a:rPr lang="en-GB" sz="1400" dirty="0">
                <a:latin typeface="Barlow" panose="00000500000000000000" pitchFamily="2" charset="0"/>
              </a:rPr>
              <a:t>You </a:t>
            </a:r>
            <a:r>
              <a:rPr lang="en-GB" sz="1400" b="1" dirty="0">
                <a:latin typeface="Barlow" panose="00000500000000000000" pitchFamily="2" charset="0"/>
              </a:rPr>
              <a:t>explore</a:t>
            </a:r>
            <a:r>
              <a:rPr lang="en-GB" sz="1400" dirty="0">
                <a:latin typeface="Barlow" panose="00000500000000000000" pitchFamily="2" charset="0"/>
              </a:rPr>
              <a:t> </a:t>
            </a:r>
            <a:r>
              <a:rPr lang="en-GB" sz="1400" b="1" dirty="0">
                <a:latin typeface="Barlow" panose="00000500000000000000" pitchFamily="2" charset="0"/>
              </a:rPr>
              <a:t>all sides </a:t>
            </a:r>
            <a:r>
              <a:rPr lang="en-GB" sz="1400" dirty="0">
                <a:latin typeface="Barlow" panose="00000500000000000000" pitchFamily="2" charset="0"/>
              </a:rPr>
              <a:t>of the issue and believe that everyone can be right in their own way.</a:t>
            </a:r>
          </a:p>
          <a:p>
            <a:pPr marL="228600" indent="-228600">
              <a:buFont typeface="Arial"/>
              <a:buChar char="•"/>
            </a:pPr>
            <a:r>
              <a:rPr lang="en-GB" sz="1400" dirty="0">
                <a:latin typeface="Barlow" panose="00000500000000000000" pitchFamily="2" charset="0"/>
              </a:rPr>
              <a:t>You mediate, </a:t>
            </a:r>
            <a:r>
              <a:rPr lang="en-GB" sz="1400" b="1" dirty="0">
                <a:latin typeface="Barlow" panose="00000500000000000000" pitchFamily="2" charset="0"/>
              </a:rPr>
              <a:t>meet others halfway</a:t>
            </a:r>
            <a:r>
              <a:rPr lang="en-GB" sz="1400" dirty="0">
                <a:latin typeface="Barlow" panose="00000500000000000000" pitchFamily="2" charset="0"/>
              </a:rPr>
              <a:t>, and try to find a compromise.</a:t>
            </a:r>
          </a:p>
          <a:p>
            <a:pPr marL="228600" indent="-228600">
              <a:buFont typeface="Arial"/>
              <a:buChar char="•"/>
            </a:pPr>
            <a:r>
              <a:rPr lang="en-GB" sz="1400" dirty="0">
                <a:latin typeface="Barlow" panose="00000500000000000000" pitchFamily="2" charset="0"/>
              </a:rPr>
              <a:t>You withdraw and keep a low profile because you dislike conflicts.</a:t>
            </a:r>
          </a:p>
          <a:p>
            <a:pPr marL="228600" indent="-228600">
              <a:buFont typeface="Arial"/>
              <a:buChar char="•"/>
            </a:pPr>
            <a:r>
              <a:rPr lang="en-GB" sz="1400" dirty="0">
                <a:latin typeface="Barlow" panose="00000500000000000000" pitchFamily="2" charset="0"/>
              </a:rPr>
              <a:t>You agree with others even if you disagree, as you prefer to </a:t>
            </a:r>
            <a:r>
              <a:rPr lang="en-GB" sz="1400" b="1" dirty="0">
                <a:latin typeface="Barlow" panose="00000500000000000000" pitchFamily="2" charset="0"/>
              </a:rPr>
              <a:t>avoid disagreements</a:t>
            </a:r>
            <a:r>
              <a:rPr lang="en-GB" sz="1400" dirty="0">
                <a:latin typeface="Barlow" panose="00000500000000000000" pitchFamily="2" charset="0"/>
              </a:rPr>
              <a:t>.</a:t>
            </a:r>
          </a:p>
          <a:p>
            <a:pPr marL="228600" indent="-228600">
              <a:buFont typeface="Arial"/>
              <a:buChar char="•"/>
            </a:pPr>
            <a:r>
              <a:rPr lang="en-GB" sz="1400" dirty="0">
                <a:latin typeface="Barlow" panose="00000500000000000000" pitchFamily="2" charset="0"/>
              </a:rPr>
              <a:t>You concede when you believe it benefits the group's work.</a:t>
            </a:r>
          </a:p>
          <a:p>
            <a:pPr marL="228600" indent="-228600">
              <a:buFont typeface="Arial"/>
              <a:buChar char="•"/>
            </a:pPr>
            <a:r>
              <a:rPr lang="en-GB" sz="1400" dirty="0">
                <a:latin typeface="Barlow" panose="00000500000000000000" pitchFamily="2" charset="0"/>
              </a:rPr>
              <a:t>You recognise your own part in the problem and are good at </a:t>
            </a:r>
            <a:r>
              <a:rPr lang="en-GB" sz="1400" b="1" dirty="0">
                <a:latin typeface="Barlow" panose="00000500000000000000" pitchFamily="2" charset="0"/>
              </a:rPr>
              <a:t>empathising with others</a:t>
            </a:r>
            <a:r>
              <a:rPr lang="en-GB" sz="1400" dirty="0">
                <a:latin typeface="Barlow" panose="00000500000000000000" pitchFamily="2" charset="0"/>
              </a:rPr>
              <a:t>.</a:t>
            </a:r>
          </a:p>
          <a:p>
            <a:pPr marL="228600" indent="-228600">
              <a:buFont typeface="Arial"/>
              <a:buChar char="•"/>
            </a:pPr>
            <a:r>
              <a:rPr lang="en-GB" sz="1400" dirty="0">
                <a:latin typeface="Barlow" panose="00000500000000000000" pitchFamily="2" charset="0"/>
              </a:rPr>
              <a:t>You discuss the problem with others outside or within the group to gain understanding.</a:t>
            </a:r>
          </a:p>
          <a:p>
            <a:pPr marL="228600" indent="-228600">
              <a:buFont typeface="Arial"/>
              <a:buChar char="•"/>
            </a:pPr>
            <a:r>
              <a:rPr lang="en-GB" sz="1400" dirty="0">
                <a:latin typeface="Barlow" panose="00000500000000000000" pitchFamily="2" charset="0"/>
              </a:rPr>
              <a:t>You find a </a:t>
            </a:r>
            <a:r>
              <a:rPr lang="en-GB" sz="1400" b="1" dirty="0">
                <a:latin typeface="Barlow" panose="00000500000000000000" pitchFamily="2" charset="0"/>
              </a:rPr>
              <a:t>scapegoat</a:t>
            </a:r>
            <a:r>
              <a:rPr lang="en-GB" sz="1400" dirty="0">
                <a:latin typeface="Barlow" panose="00000500000000000000" pitchFamily="2" charset="0"/>
              </a:rPr>
              <a:t>.</a:t>
            </a:r>
          </a:p>
        </p:txBody>
      </p:sp>
      <p:sp>
        <p:nvSpPr>
          <p:cNvPr id="10" name="TextBox 9">
            <a:extLst>
              <a:ext uri="{FF2B5EF4-FFF2-40B4-BE49-F238E27FC236}">
                <a16:creationId xmlns:a16="http://schemas.microsoft.com/office/drawing/2014/main" id="{C3016B42-A3FB-F8C9-DAA4-B8A3785B95A7}"/>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174130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90923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8482777"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1172056" y="288479"/>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sz="4400" dirty="0">
                <a:solidFill>
                  <a:schemeClr val="bg1"/>
                </a:solidFill>
                <a:latin typeface="Barlow" panose="00000500000000000000" pitchFamily="2" charset="0"/>
                <a:cs typeface="Arial"/>
              </a:rPr>
              <a:t>CONFLICT STYLES - </a:t>
            </a:r>
            <a:r>
              <a:rPr lang="da-DK" sz="4400" dirty="0" err="1">
                <a:solidFill>
                  <a:schemeClr val="bg1"/>
                </a:solidFill>
                <a:latin typeface="Barlow" panose="00000500000000000000" pitchFamily="2" charset="0"/>
                <a:cs typeface="Arial"/>
              </a:rPr>
              <a:t>Exercise</a:t>
            </a:r>
            <a:endParaRPr lang="da-DK" sz="4400" dirty="0">
              <a:solidFill>
                <a:schemeClr val="bg1"/>
              </a:solidFill>
              <a:latin typeface="Barlow" panose="00000500000000000000" pitchFamily="2" charset="0"/>
              <a:cs typeface="Arial"/>
            </a:endParaRPr>
          </a:p>
        </p:txBody>
      </p:sp>
      <p:pic>
        <p:nvPicPr>
          <p:cNvPr id="4" name="Billede 3" descr="Et billede, der indeholder skærmbillede, tegneserie, kunst">
            <a:extLst>
              <a:ext uri="{FF2B5EF4-FFF2-40B4-BE49-F238E27FC236}">
                <a16:creationId xmlns:a16="http://schemas.microsoft.com/office/drawing/2014/main" id="{F80FE02E-A86B-4594-C273-4C6688A03498}"/>
              </a:ext>
            </a:extLst>
          </p:cNvPr>
          <p:cNvPicPr>
            <a:picLocks noChangeAspect="1"/>
          </p:cNvPicPr>
          <p:nvPr/>
        </p:nvPicPr>
        <p:blipFill>
          <a:blip r:embed="rId4"/>
          <a:stretch>
            <a:fillRect/>
          </a:stretch>
        </p:blipFill>
        <p:spPr>
          <a:xfrm>
            <a:off x="893506" y="2499505"/>
            <a:ext cx="4485823" cy="2907275"/>
          </a:xfrm>
          <a:prstGeom prst="rect">
            <a:avLst/>
          </a:prstGeom>
        </p:spPr>
      </p:pic>
      <p:sp>
        <p:nvSpPr>
          <p:cNvPr id="3" name="Tekstfelt 2">
            <a:extLst>
              <a:ext uri="{FF2B5EF4-FFF2-40B4-BE49-F238E27FC236}">
                <a16:creationId xmlns:a16="http://schemas.microsoft.com/office/drawing/2014/main" id="{0FFB65DD-7534-CBE5-86B5-5E0C21504128}"/>
              </a:ext>
            </a:extLst>
          </p:cNvPr>
          <p:cNvSpPr txBox="1"/>
          <p:nvPr/>
        </p:nvSpPr>
        <p:spPr>
          <a:xfrm>
            <a:off x="6096000" y="2983646"/>
            <a:ext cx="4775200" cy="1938992"/>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latin typeface="Barlow" panose="00000500000000000000" pitchFamily="2" charset="0"/>
              </a:rPr>
              <a:t>What is your own conflict style?</a:t>
            </a:r>
          </a:p>
          <a:p>
            <a:endParaRPr lang="en-US" dirty="0">
              <a:latin typeface="Barlow" panose="00000500000000000000" pitchFamily="2" charset="0"/>
            </a:endParaRPr>
          </a:p>
          <a:p>
            <a:r>
              <a:rPr lang="en-US" dirty="0">
                <a:latin typeface="Barlow" panose="00000500000000000000" pitchFamily="2" charset="0"/>
              </a:rPr>
              <a:t>What kind of conflict style challenge you – and why?</a:t>
            </a:r>
          </a:p>
          <a:p>
            <a:r>
              <a:rPr lang="en-US" dirty="0">
                <a:latin typeface="Barlow" panose="00000500000000000000" pitchFamily="2" charset="0"/>
              </a:rPr>
              <a:t>What would you like to improve, when you experience conflict in a group?</a:t>
            </a:r>
          </a:p>
          <a:p>
            <a:endParaRPr lang="da-DK" dirty="0">
              <a:latin typeface="Barlow" panose="00000500000000000000" pitchFamily="2" charset="0"/>
            </a:endParaRPr>
          </a:p>
        </p:txBody>
      </p:sp>
      <p:sp>
        <p:nvSpPr>
          <p:cNvPr id="5" name="TextBox 4">
            <a:extLst>
              <a:ext uri="{FF2B5EF4-FFF2-40B4-BE49-F238E27FC236}">
                <a16:creationId xmlns:a16="http://schemas.microsoft.com/office/drawing/2014/main" id="{A5A5A2D7-C53F-79F0-4C5B-3D65EA79D855}"/>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230205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2"/>
          <a:stretch>
            <a:fillRect/>
          </a:stretch>
        </p:blipFill>
        <p:spPr>
          <a:xfrm>
            <a:off x="2495163" y="2205957"/>
            <a:ext cx="84827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2"/>
          <a:stretch>
            <a:fillRect/>
          </a:stretch>
        </p:blipFill>
        <p:spPr>
          <a:xfrm>
            <a:off x="607748" y="2205958"/>
            <a:ext cx="8482777" cy="3494373"/>
          </a:xfrm>
          <a:prstGeom prst="rect">
            <a:avLst/>
          </a:prstGeom>
        </p:spPr>
      </p:pic>
      <p:pic>
        <p:nvPicPr>
          <p:cNvPr id="5" name="Picture 5">
            <a:extLst>
              <a:ext uri="{FF2B5EF4-FFF2-40B4-BE49-F238E27FC236}">
                <a16:creationId xmlns:a16="http://schemas.microsoft.com/office/drawing/2014/main" id="{D9BD7AF0-86B0-42F9-CC58-1C4D8C9E36A0}"/>
              </a:ext>
            </a:extLst>
          </p:cNvPr>
          <p:cNvPicPr>
            <a:picLocks noChangeAspect="1"/>
          </p:cNvPicPr>
          <p:nvPr/>
        </p:nvPicPr>
        <p:blipFill>
          <a:blip r:embed="rId3"/>
          <a:stretch>
            <a:fillRect/>
          </a:stretch>
        </p:blipFill>
        <p:spPr>
          <a:xfrm>
            <a:off x="972971" y="-4765"/>
            <a:ext cx="4091954" cy="6224129"/>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3778898" y="315732"/>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dirty="0">
                <a:solidFill>
                  <a:schemeClr val="bg1"/>
                </a:solidFill>
                <a:latin typeface="Barlow" panose="00000500000000000000" pitchFamily="2" charset="0"/>
              </a:rPr>
              <a:t>GROUP CONVERSATIONS - PURPOSE</a:t>
            </a:r>
          </a:p>
        </p:txBody>
      </p:sp>
      <p:sp>
        <p:nvSpPr>
          <p:cNvPr id="3" name="Tekstfelt 19">
            <a:extLst>
              <a:ext uri="{FF2B5EF4-FFF2-40B4-BE49-F238E27FC236}">
                <a16:creationId xmlns:a16="http://schemas.microsoft.com/office/drawing/2014/main" id="{69F110B4-ED9A-169F-BED4-9842554BD671}"/>
              </a:ext>
            </a:extLst>
          </p:cNvPr>
          <p:cNvSpPr txBox="1"/>
          <p:nvPr/>
        </p:nvSpPr>
        <p:spPr>
          <a:xfrm>
            <a:off x="4850961" y="2344855"/>
            <a:ext cx="6176865" cy="2769989"/>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11A52"/>
                </a:solidFill>
                <a:effectLst/>
                <a:uLnTx/>
                <a:uFillTx/>
                <a:latin typeface="Barlow" panose="00000500000000000000" pitchFamily="2" charset="0"/>
              </a:rPr>
              <a:t>Contribute to resolving conflicts so that group collaboration can get back on track</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11A52"/>
              </a:solidFill>
              <a:effectLst/>
              <a:uLnTx/>
              <a:uFillTx/>
              <a:latin typeface="Barlow" panose="00000500000000000000" pitchFamily="2" charset="0"/>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11A52"/>
                </a:solidFill>
                <a:effectLst/>
                <a:uLnTx/>
                <a:uFillTx/>
                <a:latin typeface="Barlow" panose="00000500000000000000" pitchFamily="2" charset="0"/>
              </a:rPr>
              <a:t>Provide insight into typical group dynamics that can either promote or hinder cooperation</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11A52"/>
              </a:solidFill>
              <a:effectLst/>
              <a:uLnTx/>
              <a:uFillTx/>
              <a:latin typeface="Barlow" panose="00000500000000000000" pitchFamily="2" charset="0"/>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11A52"/>
                </a:solidFill>
                <a:effectLst/>
                <a:uLnTx/>
                <a:uFillTx/>
                <a:latin typeface="Barlow" panose="00000500000000000000" pitchFamily="2" charset="0"/>
              </a:rPr>
              <a:t>Offer tools for aligning expectations regarding collaboration</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11A52"/>
              </a:solidFill>
              <a:effectLst/>
              <a:uLnTx/>
              <a:uFillTx/>
              <a:latin typeface="Barlow" panose="00000500000000000000" pitchFamily="2" charset="0"/>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11A52"/>
                </a:solidFill>
                <a:effectLst/>
                <a:uLnTx/>
                <a:uFillTx/>
                <a:latin typeface="Barlow" panose="00000500000000000000" pitchFamily="2" charset="0"/>
              </a:rPr>
              <a:t>Foster an understanding of each individual’s contribution to the teamwork</a:t>
            </a:r>
            <a:endParaRPr kumimoji="0" lang="da-DK" sz="1600" b="0" i="0" u="none" strike="noStrike" kern="1200" cap="none" spc="0" normalizeH="0" baseline="0" noProof="0" dirty="0">
              <a:ln>
                <a:noFill/>
              </a:ln>
              <a:solidFill>
                <a:srgbClr val="211A52"/>
              </a:solidFill>
              <a:effectLst/>
              <a:uLnTx/>
              <a:uFillTx/>
              <a:latin typeface="Barlow" panose="00000500000000000000" pitchFamily="2" charset="0"/>
            </a:endParaRPr>
          </a:p>
        </p:txBody>
      </p:sp>
      <p:sp>
        <p:nvSpPr>
          <p:cNvPr id="11" name="TextBox 10">
            <a:extLst>
              <a:ext uri="{FF2B5EF4-FFF2-40B4-BE49-F238E27FC236}">
                <a16:creationId xmlns:a16="http://schemas.microsoft.com/office/drawing/2014/main" id="{94D47EE6-4FBA-B7A5-1E8A-E4CF551BBA5D}"/>
              </a:ext>
            </a:extLst>
          </p:cNvPr>
          <p:cNvSpPr txBox="1"/>
          <p:nvPr/>
        </p:nvSpPr>
        <p:spPr>
          <a:xfrm>
            <a:off x="6842449" y="5847184"/>
            <a:ext cx="416767" cy="372180"/>
          </a:xfrm>
          <a:prstGeom prst="rect">
            <a:avLst/>
          </a:prstGeom>
          <a:effectLst/>
        </p:spPr>
        <p:txBody>
          <a:bodyPr vert="horz" wrap="square" lIns="0" tIns="0" rIns="0" bIns="0" rtlCol="0" anchor="t" anchorCtr="0">
            <a:noAutofit/>
          </a:bodyPr>
          <a:lstStyle/>
          <a:p>
            <a:endParaRPr lang="da-DK" dirty="0"/>
          </a:p>
        </p:txBody>
      </p:sp>
      <p:sp>
        <p:nvSpPr>
          <p:cNvPr id="12" name="TextBox 11">
            <a:extLst>
              <a:ext uri="{FF2B5EF4-FFF2-40B4-BE49-F238E27FC236}">
                <a16:creationId xmlns:a16="http://schemas.microsoft.com/office/drawing/2014/main" id="{AEBFA598-B4E7-FB7B-FB9F-B06B47A61186}"/>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340275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8">
            <a:extLst>
              <a:ext uri="{FF2B5EF4-FFF2-40B4-BE49-F238E27FC236}">
                <a16:creationId xmlns:a16="http://schemas.microsoft.com/office/drawing/2014/main" id="{550C0BA5-2454-D31E-337D-5E2DD945B706}"/>
              </a:ext>
            </a:extLst>
          </p:cNvPr>
          <p:cNvSpPr txBox="1"/>
          <p:nvPr/>
        </p:nvSpPr>
        <p:spPr>
          <a:xfrm>
            <a:off x="276788" y="1348002"/>
            <a:ext cx="6092890" cy="5632311"/>
          </a:xfrm>
          <a:prstGeom prst="rect">
            <a:avLst/>
          </a:prstGeom>
          <a:noFill/>
        </p:spPr>
        <p:txBody>
          <a:bodyPr wrap="square" lIns="91440" tIns="45720" rIns="91440" bIns="45720" rtlCol="0" anchor="t">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dirty="0">
              <a:ln>
                <a:noFill/>
              </a:ln>
              <a:solidFill>
                <a:schemeClr val="bg1"/>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Barlow" panose="00000500000000000000" pitchFamily="2" charset="0"/>
              </a:rPr>
              <a:t>Preliminary conversation with a focus on contact and contract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dirty="0">
              <a:ln>
                <a:noFill/>
              </a:ln>
              <a:solidFill>
                <a:schemeClr val="bg1"/>
              </a:solidFill>
              <a:effectLst/>
              <a:uLnTx/>
              <a:uFillTx/>
              <a:latin typeface="Barlow" panose="00000500000000000000" pitchFamily="2" charset="0"/>
            </a:endParaRPr>
          </a:p>
          <a:p>
            <a:pPr>
              <a:defRPr/>
            </a:pPr>
            <a:r>
              <a:rPr kumimoji="0" lang="en-GB" sz="1800" b="1" i="0" u="none" strike="noStrike" kern="1200" cap="none" spc="0" normalizeH="0" baseline="0" dirty="0">
                <a:ln>
                  <a:noFill/>
                </a:ln>
                <a:solidFill>
                  <a:schemeClr val="bg1"/>
                </a:solidFill>
                <a:effectLst/>
                <a:uLnTx/>
                <a:uFillTx/>
                <a:latin typeface="Barlow" panose="00000500000000000000" pitchFamily="2" charset="0"/>
              </a:rPr>
              <a:t>1</a:t>
            </a:r>
            <a:r>
              <a:rPr kumimoji="0" lang="en-GB" sz="1800" b="1" i="0" u="none" strike="noStrike" kern="1200" cap="none" spc="0" normalizeH="0" baseline="30000" dirty="0">
                <a:ln>
                  <a:noFill/>
                </a:ln>
                <a:solidFill>
                  <a:schemeClr val="bg1"/>
                </a:solidFill>
                <a:effectLst/>
                <a:uLnTx/>
                <a:uFillTx/>
                <a:latin typeface="Barlow" panose="00000500000000000000" pitchFamily="2" charset="0"/>
              </a:rPr>
              <a:t>st</a:t>
            </a:r>
            <a:r>
              <a:rPr kumimoji="0" lang="en-GB" sz="1800" b="1" i="0" u="none" strike="noStrike" kern="1200" cap="none" spc="0" normalizeH="0" baseline="0" dirty="0">
                <a:ln>
                  <a:noFill/>
                </a:ln>
                <a:solidFill>
                  <a:schemeClr val="bg1"/>
                </a:solidFill>
                <a:effectLst/>
                <a:uLnTx/>
                <a:uFillTx/>
                <a:latin typeface="Barlow" panose="00000500000000000000" pitchFamily="2" charset="0"/>
              </a:rPr>
              <a:t> Conversation: </a:t>
            </a:r>
            <a:r>
              <a:rPr lang="en-US" dirty="0">
                <a:solidFill>
                  <a:schemeClr val="bg1"/>
                </a:solidFill>
                <a:latin typeface="Barlow" panose="00000500000000000000" pitchFamily="2" charset="0"/>
              </a:rPr>
              <a:t>'Temperature check' and focus on the phases of group work</a:t>
            </a:r>
          </a:p>
          <a:p>
            <a:pPr>
              <a:defRPr/>
            </a:pPr>
            <a:endParaRPr lang="en-US" dirty="0">
              <a:solidFill>
                <a:schemeClr val="bg1"/>
              </a:solidFill>
              <a:latin typeface="Barlow" panose="00000500000000000000" pitchFamily="2" charset="0"/>
            </a:endParaRPr>
          </a:p>
          <a:p>
            <a:pPr>
              <a:defRPr/>
            </a:pPr>
            <a:r>
              <a:rPr kumimoji="0" lang="en-US" sz="1800" b="1" i="0" u="none" strike="noStrike" kern="1200" cap="none" spc="0" normalizeH="0" baseline="0" dirty="0">
                <a:ln>
                  <a:noFill/>
                </a:ln>
                <a:solidFill>
                  <a:schemeClr val="bg1"/>
                </a:solidFill>
                <a:effectLst/>
                <a:uLnTx/>
                <a:uFillTx/>
                <a:latin typeface="Barlow" panose="00000500000000000000" pitchFamily="2" charset="0"/>
              </a:rPr>
              <a:t>2</a:t>
            </a:r>
            <a:r>
              <a:rPr kumimoji="0" lang="en-US" sz="1800" b="1" i="0" u="none" strike="noStrike" kern="1200" cap="none" spc="0" normalizeH="0" baseline="30000" dirty="0">
                <a:ln>
                  <a:noFill/>
                </a:ln>
                <a:solidFill>
                  <a:schemeClr val="bg1"/>
                </a:solidFill>
                <a:effectLst/>
                <a:uLnTx/>
                <a:uFillTx/>
                <a:latin typeface="Barlow" panose="00000500000000000000" pitchFamily="2" charset="0"/>
              </a:rPr>
              <a:t>nd</a:t>
            </a:r>
            <a:r>
              <a:rPr kumimoji="0" lang="en-US" sz="1800" b="1" i="0" u="none" strike="noStrike" kern="1200" cap="none" spc="0" normalizeH="0" baseline="0" dirty="0">
                <a:ln>
                  <a:noFill/>
                </a:ln>
                <a:solidFill>
                  <a:schemeClr val="bg1"/>
                </a:solidFill>
                <a:effectLst/>
                <a:uLnTx/>
                <a:uFillTx/>
                <a:latin typeface="Barlow" panose="00000500000000000000" pitchFamily="2" charset="0"/>
              </a:rPr>
              <a:t> </a:t>
            </a:r>
            <a:r>
              <a:rPr kumimoji="0" lang="en-GB" sz="1800" b="1" i="0" u="none" strike="noStrike" kern="1200" cap="none" spc="0" normalizeH="0" baseline="0" dirty="0">
                <a:ln>
                  <a:noFill/>
                </a:ln>
                <a:solidFill>
                  <a:schemeClr val="bg1"/>
                </a:solidFill>
                <a:effectLst/>
                <a:uLnTx/>
                <a:uFillTx/>
                <a:latin typeface="Barlow" panose="00000500000000000000" pitchFamily="2" charset="0"/>
              </a:rPr>
              <a:t>Conversation: </a:t>
            </a:r>
            <a:r>
              <a:rPr kumimoji="0" lang="en-US" sz="1800" b="0" i="0" u="none" strike="noStrike" kern="1200" cap="none" spc="0" normalizeH="0" baseline="0" dirty="0">
                <a:ln>
                  <a:noFill/>
                </a:ln>
                <a:solidFill>
                  <a:schemeClr val="bg1"/>
                </a:solidFill>
                <a:effectLst/>
                <a:uLnTx/>
                <a:uFillTx/>
                <a:latin typeface="Barlow" panose="00000500000000000000" pitchFamily="2" charset="0"/>
              </a:rPr>
              <a:t>Aligning expectations and adjusting collaboration</a:t>
            </a:r>
          </a:p>
          <a:p>
            <a:pPr marL="342900" indent="-342900">
              <a:buAutoNum type="arabicPeriod"/>
              <a:defRPr/>
            </a:pPr>
            <a:endParaRPr lang="en-GB" dirty="0">
              <a:solidFill>
                <a:schemeClr val="bg1"/>
              </a:solidFill>
              <a:latin typeface="Barlow" panose="00000500000000000000" pitchFamily="2" charset="0"/>
            </a:endParaRPr>
          </a:p>
          <a:p>
            <a:pPr>
              <a:defRPr/>
            </a:pPr>
            <a:r>
              <a:rPr kumimoji="0" lang="en-GB" sz="1800" b="1" i="0" u="none" strike="noStrike" kern="1200" cap="none" spc="0" normalizeH="0" baseline="0" dirty="0">
                <a:ln>
                  <a:noFill/>
                </a:ln>
                <a:solidFill>
                  <a:schemeClr val="bg1"/>
                </a:solidFill>
                <a:effectLst/>
                <a:uLnTx/>
                <a:uFillTx/>
                <a:latin typeface="Barlow" panose="00000500000000000000" pitchFamily="2" charset="0"/>
              </a:rPr>
              <a:t>3</a:t>
            </a:r>
            <a:r>
              <a:rPr kumimoji="0" lang="en-GB" sz="1800" b="1" i="0" u="none" strike="noStrike" kern="1200" cap="none" spc="0" normalizeH="0" baseline="30000" dirty="0">
                <a:ln>
                  <a:noFill/>
                </a:ln>
                <a:solidFill>
                  <a:schemeClr val="bg1"/>
                </a:solidFill>
                <a:effectLst/>
                <a:uLnTx/>
                <a:uFillTx/>
                <a:latin typeface="Barlow" panose="00000500000000000000" pitchFamily="2" charset="0"/>
              </a:rPr>
              <a:t>rd</a:t>
            </a:r>
            <a:r>
              <a:rPr kumimoji="0" lang="en-GB" sz="1800" b="1" i="0" u="none" strike="noStrike" kern="1200" cap="none" spc="0" normalizeH="0" baseline="0" dirty="0">
                <a:ln>
                  <a:noFill/>
                </a:ln>
                <a:solidFill>
                  <a:schemeClr val="bg1"/>
                </a:solidFill>
                <a:effectLst/>
                <a:uLnTx/>
                <a:uFillTx/>
                <a:latin typeface="Barlow" panose="00000500000000000000" pitchFamily="2" charset="0"/>
              </a:rPr>
              <a:t> Conversation: </a:t>
            </a:r>
            <a:r>
              <a:rPr kumimoji="0" lang="da-DK" sz="1800" b="0" i="0" u="none" strike="noStrike" kern="1200" cap="none" spc="0" normalizeH="0" baseline="0" dirty="0">
                <a:ln>
                  <a:noFill/>
                </a:ln>
                <a:solidFill>
                  <a:schemeClr val="bg1"/>
                </a:solidFill>
                <a:effectLst/>
                <a:uLnTx/>
                <a:uFillTx/>
                <a:latin typeface="Barlow" panose="00000500000000000000" pitchFamily="2" charset="0"/>
              </a:rPr>
              <a:t>Future workshop</a:t>
            </a:r>
            <a:endParaRPr lang="en-GB" sz="1800" b="0" i="0" u="none" strike="noStrike" kern="1200" cap="none" spc="0" normalizeH="0" baseline="0" dirty="0">
              <a:ln>
                <a:noFill/>
              </a:ln>
              <a:solidFill>
                <a:schemeClr val="bg1"/>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dirty="0">
              <a:ln>
                <a:noFill/>
              </a:ln>
              <a:solidFill>
                <a:schemeClr val="bg1"/>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Barlow" panose="00000500000000000000" pitchFamily="2" charset="0"/>
            </a:endParaRPr>
          </a:p>
        </p:txBody>
      </p:sp>
      <p:pic>
        <p:nvPicPr>
          <p:cNvPr id="10" name="Picture 10">
            <a:extLst>
              <a:ext uri="{FF2B5EF4-FFF2-40B4-BE49-F238E27FC236}">
                <a16:creationId xmlns:a16="http://schemas.microsoft.com/office/drawing/2014/main" id="{1C3F751A-3C4A-C858-31CA-E91C14E64191}"/>
              </a:ext>
            </a:extLst>
          </p:cNvPr>
          <p:cNvPicPr>
            <a:picLocks noGrp="1" noChangeAspect="1"/>
          </p:cNvPicPr>
          <p:nvPr>
            <p:ph type="pic" sz="quarter" idx="11"/>
          </p:nvPr>
        </p:nvPicPr>
        <p:blipFill>
          <a:blip r:embed="rId2"/>
          <a:srcRect l="3324" r="3324"/>
          <a:stretch/>
        </p:blipFill>
        <p:spPr>
          <a:xfrm>
            <a:off x="7174830" y="-5128"/>
            <a:ext cx="5117855" cy="6868256"/>
          </a:xfrm>
        </p:spPr>
      </p:pic>
      <p:sp>
        <p:nvSpPr>
          <p:cNvPr id="18" name="TextBox 17">
            <a:extLst>
              <a:ext uri="{FF2B5EF4-FFF2-40B4-BE49-F238E27FC236}">
                <a16:creationId xmlns:a16="http://schemas.microsoft.com/office/drawing/2014/main" id="{DC9603C8-2FC9-BD6A-D230-0CE22A8EF580}"/>
              </a:ext>
            </a:extLst>
          </p:cNvPr>
          <p:cNvSpPr txBox="1"/>
          <p:nvPr/>
        </p:nvSpPr>
        <p:spPr>
          <a:xfrm>
            <a:off x="351692" y="726831"/>
            <a:ext cx="8754985" cy="1231106"/>
          </a:xfrm>
          <a:prstGeom prst="rect">
            <a:avLst/>
          </a:prstGeom>
          <a:solidFill>
            <a:srgbClr val="211A52"/>
          </a:solid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4000" dirty="0">
                <a:solidFill>
                  <a:schemeClr val="bg1"/>
                </a:solidFill>
                <a:latin typeface="Barlow" panose="00000500000000000000" pitchFamily="2" charset="0"/>
              </a:rPr>
              <a:t>A process with a preliminary conversation and up to three sessions</a:t>
            </a:r>
            <a:endParaRPr lang="en-US" dirty="0">
              <a:solidFill>
                <a:schemeClr val="bg1"/>
              </a:solidFill>
              <a:latin typeface="Barlow" panose="00000500000000000000" pitchFamily="2" charset="0"/>
              <a:cs typeface="Arial"/>
            </a:endParaRPr>
          </a:p>
        </p:txBody>
      </p:sp>
    </p:spTree>
    <p:extLst>
      <p:ext uri="{BB962C8B-B14F-4D97-AF65-F5344CB8AC3E}">
        <p14:creationId xmlns:p14="http://schemas.microsoft.com/office/powerpoint/2010/main" val="212094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21D4112-1A13-F123-CE29-521F18B7E5CE}"/>
              </a:ext>
            </a:extLst>
          </p:cNvPr>
          <p:cNvPicPr>
            <a:picLocks noChangeAspect="1"/>
          </p:cNvPicPr>
          <p:nvPr/>
        </p:nvPicPr>
        <p:blipFill>
          <a:blip r:embed="rId2"/>
          <a:stretch>
            <a:fillRect/>
          </a:stretch>
        </p:blipFill>
        <p:spPr>
          <a:xfrm>
            <a:off x="0" y="-5218"/>
            <a:ext cx="12191998" cy="3081881"/>
          </a:xfrm>
          <a:prstGeom prst="rect">
            <a:avLst/>
          </a:prstGeom>
        </p:spPr>
      </p:pic>
      <p:sp>
        <p:nvSpPr>
          <p:cNvPr id="7" name="Pladsholder til tekst 4">
            <a:extLst>
              <a:ext uri="{FF2B5EF4-FFF2-40B4-BE49-F238E27FC236}">
                <a16:creationId xmlns:a16="http://schemas.microsoft.com/office/drawing/2014/main" id="{FAC65E66-E9DF-E002-E1AF-339649D7B358}"/>
              </a:ext>
            </a:extLst>
          </p:cNvPr>
          <p:cNvSpPr>
            <a:spLocks noGrp="1"/>
          </p:cNvSpPr>
          <p:nvPr/>
        </p:nvSpPr>
        <p:spPr>
          <a:xfrm>
            <a:off x="988570" y="2832966"/>
            <a:ext cx="1021560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Barlow" panose="00000500000000000000" pitchFamily="2" charset="0"/>
            </a:endParaRPr>
          </a:p>
          <a:p>
            <a:pPr marL="0" indent="0" algn="ctr">
              <a:buNone/>
            </a:pPr>
            <a:r>
              <a:rPr lang="en-US" sz="4000" dirty="0">
                <a:solidFill>
                  <a:schemeClr val="bg1"/>
                </a:solidFill>
                <a:latin typeface="Barlow" panose="00000500000000000000" pitchFamily="2" charset="0"/>
              </a:rPr>
              <a:t>PRELIMENARY CONVERSATION</a:t>
            </a:r>
            <a:br>
              <a:rPr lang="en-US" sz="4000" dirty="0">
                <a:solidFill>
                  <a:schemeClr val="bg1"/>
                </a:solidFill>
                <a:latin typeface="Barlow" panose="00000500000000000000" pitchFamily="2" charset="0"/>
              </a:rPr>
            </a:br>
            <a:r>
              <a:rPr lang="en-US" sz="4000" dirty="0">
                <a:solidFill>
                  <a:schemeClr val="bg1"/>
                </a:solidFill>
                <a:latin typeface="Barlow" panose="00000500000000000000" pitchFamily="2" charset="0"/>
              </a:rPr>
              <a:t>(45 MIN)</a:t>
            </a:r>
            <a:br>
              <a:rPr lang="en-US" sz="4000" dirty="0">
                <a:solidFill>
                  <a:schemeClr val="bg1"/>
                </a:solidFill>
                <a:latin typeface="Barlow" panose="00000500000000000000" pitchFamily="2" charset="0"/>
              </a:rPr>
            </a:br>
            <a:endParaRPr lang="en-US" sz="4000" dirty="0">
              <a:solidFill>
                <a:schemeClr val="bg1"/>
              </a:solidFill>
              <a:latin typeface="Barlow" panose="00000500000000000000" pitchFamily="2" charset="0"/>
            </a:endParaRPr>
          </a:p>
          <a:p>
            <a:pPr marL="0" indent="0" algn="ctr">
              <a:buNone/>
            </a:pPr>
            <a:r>
              <a:rPr lang="en-US" sz="4000" dirty="0">
                <a:solidFill>
                  <a:schemeClr val="bg1"/>
                </a:solidFill>
                <a:latin typeface="Barlow" panose="00000500000000000000" pitchFamily="2" charset="0"/>
                <a:cs typeface="Arial"/>
              </a:rPr>
              <a:t>Contact and contract</a:t>
            </a:r>
          </a:p>
        </p:txBody>
      </p:sp>
      <p:sp>
        <p:nvSpPr>
          <p:cNvPr id="3" name="TextBox 2">
            <a:extLst>
              <a:ext uri="{FF2B5EF4-FFF2-40B4-BE49-F238E27FC236}">
                <a16:creationId xmlns:a16="http://schemas.microsoft.com/office/drawing/2014/main" id="{CB272670-2AB9-AA95-3504-D97EF0612D10}"/>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127092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id="{E338AB73-59B0-6D42-0290-F4183442F728}"/>
              </a:ext>
            </a:extLst>
          </p:cNvPr>
          <p:cNvPicPr>
            <a:picLocks noGrp="1" noChangeAspect="1"/>
          </p:cNvPicPr>
          <p:nvPr>
            <p:ph type="pic" sz="quarter" idx="11"/>
          </p:nvPr>
        </p:nvPicPr>
        <p:blipFill rotWithShape="1">
          <a:blip r:embed="rId3"/>
          <a:srcRect l="29516" r="24288"/>
          <a:stretch/>
        </p:blipFill>
        <p:spPr>
          <a:xfrm>
            <a:off x="7427913" y="10"/>
            <a:ext cx="4764087" cy="6857990"/>
          </a:xfrm>
          <a:prstGeom prst="rect">
            <a:avLst/>
          </a:prstGeom>
          <a:noFill/>
        </p:spPr>
      </p:pic>
      <p:sp>
        <p:nvSpPr>
          <p:cNvPr id="5" name="Titel 4">
            <a:extLst>
              <a:ext uri="{FF2B5EF4-FFF2-40B4-BE49-F238E27FC236}">
                <a16:creationId xmlns:a16="http://schemas.microsoft.com/office/drawing/2014/main" id="{5D722E71-55DE-BBAC-18A5-2E1DB8350C65}"/>
              </a:ext>
            </a:extLst>
          </p:cNvPr>
          <p:cNvSpPr>
            <a:spLocks noGrp="1"/>
          </p:cNvSpPr>
          <p:nvPr>
            <p:ph type="title"/>
          </p:nvPr>
        </p:nvSpPr>
        <p:spPr>
          <a:xfrm>
            <a:off x="784810" y="620962"/>
            <a:ext cx="5197983" cy="1357254"/>
          </a:xfrm>
        </p:spPr>
        <p:txBody>
          <a:bodyPr>
            <a:normAutofit/>
          </a:bodyPr>
          <a:lstStyle/>
          <a:p>
            <a:pPr marL="0" marR="0" lvl="0" indent="0" defTabSz="914400" rtl="0" eaLnBrk="1" fontAlgn="auto" latinLnBrk="0" hangingPunct="1">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Barlow" panose="00000500000000000000" pitchFamily="2" charset="0"/>
              </a:rPr>
              <a:t>What are the group's challenges about?</a:t>
            </a:r>
          </a:p>
        </p:txBody>
      </p:sp>
      <p:sp>
        <p:nvSpPr>
          <p:cNvPr id="2" name="Pladsholder til tekst 1">
            <a:extLst>
              <a:ext uri="{FF2B5EF4-FFF2-40B4-BE49-F238E27FC236}">
                <a16:creationId xmlns:a16="http://schemas.microsoft.com/office/drawing/2014/main" id="{755BDAC8-83F1-B4CF-1700-97F44FF15ECE}"/>
              </a:ext>
            </a:extLst>
          </p:cNvPr>
          <p:cNvSpPr txBox="1">
            <a:spLocks noGrp="1"/>
          </p:cNvSpPr>
          <p:nvPr>
            <p:ph type="body" sz="quarter" idx="12"/>
          </p:nvPr>
        </p:nvSpPr>
        <p:spPr>
          <a:xfrm>
            <a:off x="656696" y="1684421"/>
            <a:ext cx="5948641" cy="5016758"/>
          </a:xfrm>
          <a:prstGeom prst="rect">
            <a:avLst/>
          </a:prstGeom>
          <a:noFill/>
        </p:spPr>
        <p:txBody>
          <a:bodyPr wrap="square" rtlCol="0">
            <a:spAutoFit/>
          </a:bodyPr>
          <a:lstStyle>
            <a:defPPr>
              <a:defRPr lang="da-DK"/>
            </a:defPPr>
            <a:lvl1pPr marL="0" algn="l" defTabSz="914400" rtl="0" eaLnBrk="1" latinLnBrk="0" hangingPunct="1">
              <a:defRPr sz="1800" kern="1200">
                <a:solidFill>
                  <a:sysClr val="windowText" lastClr="000000"/>
                </a:solidFill>
                <a:latin typeface="Century Gothic" panose="020F0302020204030204"/>
              </a:defRPr>
            </a:lvl1pPr>
            <a:lvl2pPr marL="457200" algn="l" defTabSz="914400" rtl="0" eaLnBrk="1" latinLnBrk="0" hangingPunct="1">
              <a:defRPr sz="1800" kern="1200">
                <a:solidFill>
                  <a:sysClr val="windowText" lastClr="000000"/>
                </a:solidFill>
                <a:latin typeface="Century Gothic" panose="020F0302020204030204"/>
              </a:defRPr>
            </a:lvl2pPr>
            <a:lvl3pPr marL="914400" algn="l" defTabSz="914400" rtl="0" eaLnBrk="1" latinLnBrk="0" hangingPunct="1">
              <a:defRPr sz="1800" kern="1200">
                <a:solidFill>
                  <a:sysClr val="windowText" lastClr="000000"/>
                </a:solidFill>
                <a:latin typeface="Century Gothic" panose="020F0302020204030204"/>
              </a:defRPr>
            </a:lvl3pPr>
            <a:lvl4pPr marL="1371600" algn="l" defTabSz="914400" rtl="0" eaLnBrk="1" latinLnBrk="0" hangingPunct="1">
              <a:defRPr sz="1800" kern="1200">
                <a:solidFill>
                  <a:sysClr val="windowText" lastClr="000000"/>
                </a:solidFill>
                <a:latin typeface="Century Gothic" panose="020F0302020204030204"/>
              </a:defRPr>
            </a:lvl4pPr>
            <a:lvl5pPr marL="1828800" algn="l" defTabSz="914400" rtl="0" eaLnBrk="1" latinLnBrk="0" hangingPunct="1">
              <a:defRPr sz="1800" kern="1200">
                <a:solidFill>
                  <a:sysClr val="windowText" lastClr="000000"/>
                </a:solidFill>
                <a:latin typeface="Century Gothic" panose="020F0302020204030204"/>
              </a:defRPr>
            </a:lvl5pPr>
            <a:lvl6pPr marL="2286000" algn="l" defTabSz="914400" rtl="0" eaLnBrk="1" latinLnBrk="0" hangingPunct="1">
              <a:defRPr sz="1800" kern="1200">
                <a:solidFill>
                  <a:sysClr val="windowText" lastClr="000000"/>
                </a:solidFill>
                <a:latin typeface="Century Gothic" panose="020F0302020204030204"/>
              </a:defRPr>
            </a:lvl6pPr>
            <a:lvl7pPr marL="2743200" algn="l" defTabSz="914400" rtl="0" eaLnBrk="1" latinLnBrk="0" hangingPunct="1">
              <a:defRPr sz="1800" kern="1200">
                <a:solidFill>
                  <a:sysClr val="windowText" lastClr="000000"/>
                </a:solidFill>
                <a:latin typeface="Century Gothic" panose="020F0302020204030204"/>
              </a:defRPr>
            </a:lvl7pPr>
            <a:lvl8pPr marL="3200400" algn="l" defTabSz="914400" rtl="0" eaLnBrk="1" latinLnBrk="0" hangingPunct="1">
              <a:defRPr sz="1800" kern="1200">
                <a:solidFill>
                  <a:sysClr val="windowText" lastClr="000000"/>
                </a:solidFill>
                <a:latin typeface="Century Gothic" panose="020F0302020204030204"/>
              </a:defRPr>
            </a:lvl8pPr>
            <a:lvl9pPr marL="3657600" algn="l" defTabSz="914400" rtl="0" eaLnBrk="1" latinLnBrk="0" hangingPunct="1">
              <a:defRPr sz="1800" kern="1200">
                <a:solidFill>
                  <a:sysClr val="windowText" lastClr="000000"/>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Barlow" panose="00000500000000000000" pitchFamily="2" charset="0"/>
              </a:rPr>
              <a:t>The purpose of the conversation is to clarify how each member experiences the collaboration and to reach a shared understanding of what might be important to work on in the upcoming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Barlow" panose="00000500000000000000" pitchFamily="2" charset="0"/>
              </a:rPr>
              <a:t>The work is based on three questions, with the facilitator ensuring that everyone in the group has a chance to speak (consider setting a time limit for each person's speaking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solidFill>
              <a:latin typeface="Barlow" panose="00000500000000000000" pitchFamily="2" charset="0"/>
            </a:endParaRPr>
          </a:p>
          <a:p>
            <a:pPr marL="285750"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bg1"/>
                </a:solidFill>
                <a:latin typeface="Barlow" panose="00000500000000000000" pitchFamily="2" charset="0"/>
              </a:rPr>
              <a:t>Describe your experience of how the collaboration is functioning right now.</a:t>
            </a:r>
          </a:p>
          <a:p>
            <a:pPr marL="285750"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bg1"/>
                </a:solidFill>
                <a:latin typeface="Barlow" panose="00000500000000000000" pitchFamily="2" charset="0"/>
              </a:rPr>
              <a:t>Describe what you hope to gain from the group discussions.</a:t>
            </a:r>
          </a:p>
          <a:p>
            <a:pPr marL="285750"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bg1"/>
                </a:solidFill>
                <a:latin typeface="Barlow" panose="00000500000000000000" pitchFamily="2" charset="0"/>
              </a:rPr>
              <a:t>Describe what you wish to contribute to achieve the outcomes you want.</a:t>
            </a: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p:txBody>
      </p:sp>
    </p:spTree>
    <p:extLst>
      <p:ext uri="{BB962C8B-B14F-4D97-AF65-F5344CB8AC3E}">
        <p14:creationId xmlns:p14="http://schemas.microsoft.com/office/powerpoint/2010/main" val="386990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21D4112-1A13-F123-CE29-521F18B7E5CE}"/>
              </a:ext>
            </a:extLst>
          </p:cNvPr>
          <p:cNvPicPr>
            <a:picLocks noChangeAspect="1"/>
          </p:cNvPicPr>
          <p:nvPr/>
        </p:nvPicPr>
        <p:blipFill>
          <a:blip r:embed="rId2"/>
          <a:stretch>
            <a:fillRect/>
          </a:stretch>
        </p:blipFill>
        <p:spPr>
          <a:xfrm>
            <a:off x="0" y="-5218"/>
            <a:ext cx="12191998" cy="3081881"/>
          </a:xfrm>
          <a:prstGeom prst="rect">
            <a:avLst/>
          </a:prstGeom>
        </p:spPr>
      </p:pic>
      <p:sp>
        <p:nvSpPr>
          <p:cNvPr id="7" name="Pladsholder til tekst 4">
            <a:extLst>
              <a:ext uri="{FF2B5EF4-FFF2-40B4-BE49-F238E27FC236}">
                <a16:creationId xmlns:a16="http://schemas.microsoft.com/office/drawing/2014/main" id="{FAC65E66-E9DF-E002-E1AF-339649D7B358}"/>
              </a:ext>
            </a:extLst>
          </p:cNvPr>
          <p:cNvSpPr>
            <a:spLocks noGrp="1"/>
          </p:cNvSpPr>
          <p:nvPr/>
        </p:nvSpPr>
        <p:spPr>
          <a:xfrm>
            <a:off x="988570" y="2832966"/>
            <a:ext cx="1021560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latin typeface="Barlow" panose="00000500000000000000" pitchFamily="2" charset="0"/>
            </a:endParaRPr>
          </a:p>
          <a:p>
            <a:pPr marL="0" indent="0" algn="ctr">
              <a:buNone/>
            </a:pPr>
            <a:r>
              <a:rPr lang="da-DK" sz="4000" dirty="0">
                <a:solidFill>
                  <a:schemeClr val="bg1"/>
                </a:solidFill>
                <a:latin typeface="Barlow" panose="00000500000000000000" pitchFamily="2" charset="0"/>
              </a:rPr>
              <a:t>CONVERSATION 1 </a:t>
            </a:r>
            <a:br>
              <a:rPr lang="da-DK" sz="4000" dirty="0">
                <a:solidFill>
                  <a:schemeClr val="bg1"/>
                </a:solidFill>
                <a:latin typeface="Barlow" panose="00000500000000000000" pitchFamily="2" charset="0"/>
                <a:cs typeface="Arial"/>
              </a:rPr>
            </a:br>
            <a:endParaRPr lang="da-DK" sz="4000" dirty="0">
              <a:solidFill>
                <a:schemeClr val="bg1"/>
              </a:solidFill>
              <a:latin typeface="Barlow" panose="00000500000000000000" pitchFamily="2" charset="0"/>
            </a:endParaRPr>
          </a:p>
          <a:p>
            <a:pPr marL="0" indent="0" algn="ctr">
              <a:buNone/>
              <a:defRPr/>
            </a:pPr>
            <a:r>
              <a:rPr lang="en-US" sz="4000" dirty="0">
                <a:solidFill>
                  <a:schemeClr val="bg1"/>
                </a:solidFill>
                <a:latin typeface="Barlow" panose="00000500000000000000" pitchFamily="2" charset="0"/>
              </a:rPr>
              <a:t>'Temperature check' and</a:t>
            </a:r>
            <a:br>
              <a:rPr lang="en-US" sz="4000" dirty="0">
                <a:solidFill>
                  <a:schemeClr val="bg1"/>
                </a:solidFill>
                <a:latin typeface="Barlow" panose="00000500000000000000" pitchFamily="2" charset="0"/>
              </a:rPr>
            </a:br>
            <a:r>
              <a:rPr lang="en-US" sz="4000" dirty="0">
                <a:solidFill>
                  <a:schemeClr val="bg1"/>
                </a:solidFill>
                <a:latin typeface="Barlow" panose="00000500000000000000" pitchFamily="2" charset="0"/>
              </a:rPr>
              <a:t>the phases of group work</a:t>
            </a:r>
          </a:p>
        </p:txBody>
      </p:sp>
      <p:sp>
        <p:nvSpPr>
          <p:cNvPr id="2" name="TextBox 1">
            <a:extLst>
              <a:ext uri="{FF2B5EF4-FFF2-40B4-BE49-F238E27FC236}">
                <a16:creationId xmlns:a16="http://schemas.microsoft.com/office/drawing/2014/main" id="{5BF737AB-311D-AD15-1BE9-D9DFCA2CA056}"/>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130933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21D4112-1A13-F123-CE29-521F18B7E5CE}"/>
              </a:ext>
            </a:extLst>
          </p:cNvPr>
          <p:cNvPicPr>
            <a:picLocks noChangeAspect="1"/>
          </p:cNvPicPr>
          <p:nvPr/>
        </p:nvPicPr>
        <p:blipFill>
          <a:blip r:embed="rId2"/>
          <a:stretch>
            <a:fillRect/>
          </a:stretch>
        </p:blipFill>
        <p:spPr>
          <a:xfrm>
            <a:off x="0" y="-5218"/>
            <a:ext cx="12191998" cy="3081881"/>
          </a:xfrm>
          <a:prstGeom prst="rect">
            <a:avLst/>
          </a:prstGeom>
        </p:spPr>
      </p:pic>
      <p:sp>
        <p:nvSpPr>
          <p:cNvPr id="7" name="Pladsholder til tekst 4">
            <a:extLst>
              <a:ext uri="{FF2B5EF4-FFF2-40B4-BE49-F238E27FC236}">
                <a16:creationId xmlns:a16="http://schemas.microsoft.com/office/drawing/2014/main" id="{FAC65E66-E9DF-E002-E1AF-339649D7B358}"/>
              </a:ext>
            </a:extLst>
          </p:cNvPr>
          <p:cNvSpPr>
            <a:spLocks noGrp="1"/>
          </p:cNvSpPr>
          <p:nvPr/>
        </p:nvSpPr>
        <p:spPr>
          <a:xfrm>
            <a:off x="988570" y="2832966"/>
            <a:ext cx="1021560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400" b="1" dirty="0">
              <a:solidFill>
                <a:schemeClr val="bg1"/>
              </a:solidFill>
              <a:latin typeface="Barlow" panose="00000500000000000000" pitchFamily="2" charset="0"/>
            </a:endParaRPr>
          </a:p>
          <a:p>
            <a:pPr marL="0" indent="0" algn="ctr">
              <a:buNone/>
            </a:pPr>
            <a:r>
              <a:rPr lang="en-GB" sz="1800" b="1" dirty="0">
                <a:solidFill>
                  <a:schemeClr val="bg1"/>
                </a:solidFill>
                <a:latin typeface="Barlow" panose="00000500000000000000" pitchFamily="2" charset="0"/>
              </a:rPr>
              <a:t>Script for the 1</a:t>
            </a:r>
            <a:r>
              <a:rPr lang="en-GB" sz="1800" b="1" baseline="30000" dirty="0">
                <a:solidFill>
                  <a:schemeClr val="bg1"/>
                </a:solidFill>
                <a:latin typeface="Barlow" panose="00000500000000000000" pitchFamily="2" charset="0"/>
              </a:rPr>
              <a:t>st</a:t>
            </a:r>
            <a:r>
              <a:rPr lang="en-GB" sz="1800" b="1" dirty="0">
                <a:solidFill>
                  <a:schemeClr val="bg1"/>
                </a:solidFill>
                <a:latin typeface="Barlow" panose="00000500000000000000" pitchFamily="2" charset="0"/>
              </a:rPr>
              <a:t> conversation</a:t>
            </a:r>
            <a:endParaRPr lang="en-GB" sz="1800" b="1" dirty="0">
              <a:solidFill>
                <a:schemeClr val="bg1"/>
              </a:solidFill>
              <a:latin typeface="Barlow" panose="00000500000000000000" pitchFamily="2" charset="0"/>
              <a:cs typeface="Arial"/>
            </a:endParaRPr>
          </a:p>
          <a:p>
            <a:pPr marL="0" indent="0" algn="ctr">
              <a:buNone/>
            </a:pPr>
            <a:r>
              <a:rPr lang="en-GB" sz="1300" dirty="0">
                <a:solidFill>
                  <a:schemeClr val="bg1"/>
                </a:solidFill>
                <a:latin typeface="Barlow" panose="00000500000000000000" pitchFamily="2" charset="0"/>
                <a:cs typeface="Arial"/>
              </a:rPr>
              <a:t>The purpose of the 1</a:t>
            </a:r>
            <a:r>
              <a:rPr lang="en-GB" sz="1300" baseline="30000" dirty="0">
                <a:solidFill>
                  <a:schemeClr val="bg1"/>
                </a:solidFill>
                <a:latin typeface="Barlow" panose="00000500000000000000" pitchFamily="2" charset="0"/>
                <a:cs typeface="Arial"/>
              </a:rPr>
              <a:t>st</a:t>
            </a:r>
            <a:r>
              <a:rPr lang="en-GB" sz="1300" dirty="0">
                <a:solidFill>
                  <a:schemeClr val="bg1"/>
                </a:solidFill>
                <a:latin typeface="Barlow" panose="00000500000000000000" pitchFamily="2" charset="0"/>
                <a:cs typeface="Arial"/>
              </a:rPr>
              <a:t> conversation is to 'take the temperature' of the group's collaboration on a more concrete and detailed level than during the initial meeting.</a:t>
            </a:r>
          </a:p>
          <a:p>
            <a:pPr marL="0" indent="0" algn="ctr">
              <a:buNone/>
            </a:pPr>
            <a:r>
              <a:rPr lang="en-GB" sz="1300" dirty="0">
                <a:solidFill>
                  <a:schemeClr val="bg1"/>
                </a:solidFill>
                <a:latin typeface="Barlow" panose="00000500000000000000" pitchFamily="2" charset="0"/>
                <a:cs typeface="Arial"/>
              </a:rPr>
              <a:t>Before the conversation takes place, the 5 questions listed on slide 9 should be sent out to the group. This gives each member the opportunity to reflect on the collaboration in their own time and space.</a:t>
            </a:r>
          </a:p>
          <a:p>
            <a:pPr marL="0" indent="0" algn="ctr">
              <a:buNone/>
            </a:pPr>
            <a:r>
              <a:rPr lang="en-GB" sz="1300" dirty="0">
                <a:solidFill>
                  <a:schemeClr val="bg1"/>
                </a:solidFill>
                <a:latin typeface="Barlow" panose="00000500000000000000" pitchFamily="2" charset="0"/>
                <a:cs typeface="Arial"/>
              </a:rPr>
              <a:t>The conversation begins with a summary of the agreement made during the initial meeting, followed by a round where all group members have the chance to express their experience of the collaboration. During this round, each member is encouraged to propose a wish for improving the collaboration. The round concludes with all members considering each other's wishes and discussing whether they can and are willing to address them.</a:t>
            </a:r>
          </a:p>
          <a:p>
            <a:pPr marL="0" indent="0" algn="ctr">
              <a:buNone/>
            </a:pPr>
            <a:r>
              <a:rPr lang="en-GB" sz="1300" dirty="0">
                <a:solidFill>
                  <a:schemeClr val="bg1"/>
                </a:solidFill>
                <a:latin typeface="Barlow" panose="00000500000000000000" pitchFamily="2" charset="0"/>
                <a:cs typeface="Arial"/>
              </a:rPr>
              <a:t>The conversation ends with a discussion on the group's process—how the group has progressed through different phases and whether there are phases that need to be revisited to optimise collaboration (refer  to the model on slide 10 and to the exercise on slide 1).</a:t>
            </a:r>
          </a:p>
        </p:txBody>
      </p:sp>
      <p:sp>
        <p:nvSpPr>
          <p:cNvPr id="2" name="TextBox 1">
            <a:extLst>
              <a:ext uri="{FF2B5EF4-FFF2-40B4-BE49-F238E27FC236}">
                <a16:creationId xmlns:a16="http://schemas.microsoft.com/office/drawing/2014/main" id="{A64CC02F-47A2-68F9-C62D-3B6308565991}"/>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dirty="0">
                <a:solidFill>
                  <a:srgbClr val="211A52"/>
                </a:solidFill>
                <a:latin typeface="Barlow" panose="00000500000000000000" pitchFamily="2" charset="0"/>
              </a:rPr>
              <a:t>PAGE</a:t>
            </a:r>
            <a:endParaRPr lang="da-DK" dirty="0">
              <a:solidFill>
                <a:srgbClr val="211A52"/>
              </a:solidFill>
              <a:latin typeface="Barlow" panose="00000500000000000000" pitchFamily="2" charset="0"/>
            </a:endParaRPr>
          </a:p>
        </p:txBody>
      </p:sp>
    </p:spTree>
    <p:extLst>
      <p:ext uri="{BB962C8B-B14F-4D97-AF65-F5344CB8AC3E}">
        <p14:creationId xmlns:p14="http://schemas.microsoft.com/office/powerpoint/2010/main" val="114486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28865-D01F-6384-B209-C9F57D7D2367}"/>
              </a:ext>
            </a:extLst>
          </p:cNvPr>
          <p:cNvSpPr>
            <a:spLocks noGrp="1"/>
          </p:cNvSpPr>
          <p:nvPr>
            <p:ph type="title"/>
          </p:nvPr>
        </p:nvSpPr>
        <p:spPr>
          <a:xfrm>
            <a:off x="766762" y="657225"/>
            <a:ext cx="4503737" cy="1471230"/>
          </a:xfrm>
        </p:spPr>
        <p:txBody>
          <a:bodyPr>
            <a:normAutofit/>
          </a:bodyPr>
          <a:lstStyle/>
          <a:p>
            <a:r>
              <a:rPr lang="en-GB" sz="3300" dirty="0">
                <a:latin typeface="Barlow" panose="00000500000000000000" pitchFamily="2" charset="0"/>
              </a:rPr>
              <a:t>Temperature measurement</a:t>
            </a:r>
          </a:p>
        </p:txBody>
      </p:sp>
      <p:sp>
        <p:nvSpPr>
          <p:cNvPr id="14" name="Text Placeholder 3">
            <a:extLst>
              <a:ext uri="{FF2B5EF4-FFF2-40B4-BE49-F238E27FC236}">
                <a16:creationId xmlns:a16="http://schemas.microsoft.com/office/drawing/2014/main" id="{4FE360D4-C7B5-7536-DE39-337C3FD93A52}"/>
              </a:ext>
            </a:extLst>
          </p:cNvPr>
          <p:cNvSpPr>
            <a:spLocks noGrp="1"/>
          </p:cNvSpPr>
          <p:nvPr>
            <p:ph type="body" sz="quarter" idx="12"/>
          </p:nvPr>
        </p:nvSpPr>
        <p:spPr>
          <a:xfrm>
            <a:off x="224896" y="1605664"/>
            <a:ext cx="4458495" cy="3855854"/>
          </a:xfrm>
        </p:spPr>
        <p:txBody>
          <a:bodyPr>
            <a:normAutofit/>
          </a:bodyPr>
          <a:lstStyle/>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Barlow" panose="00000500000000000000" pitchFamily="2" charset="0"/>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arlow" panose="00000500000000000000" pitchFamily="2" charset="0"/>
              </a:rPr>
              <a:t>When/in what situations do you experience challenges?</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latin typeface="Barlow" panose="00000500000000000000" pitchFamily="2" charset="0"/>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arlow" panose="00000500000000000000" pitchFamily="2" charset="0"/>
              </a:rPr>
              <a:t>How does it affect you? (Mentally, physically, in terms of actions)</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latin typeface="Barlow" panose="00000500000000000000" pitchFamily="2" charset="0"/>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arlow" panose="00000500000000000000" pitchFamily="2" charset="0"/>
              </a:rPr>
              <a:t>How/when does it impact others in the group or your collaboration?</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latin typeface="Barlow" panose="00000500000000000000" pitchFamily="2" charset="0"/>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arlow" panose="00000500000000000000" pitchFamily="2" charset="0"/>
              </a:rPr>
              <a:t>In what situations do you find the group helpful or relevant?</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latin typeface="Barlow" panose="00000500000000000000" pitchFamily="2" charset="0"/>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arlow" panose="00000500000000000000" pitchFamily="2" charset="0"/>
              </a:rPr>
              <a:t>What more would you like from the group?</a:t>
            </a:r>
            <a:endParaRPr lang="en-GB" dirty="0">
              <a:latin typeface="Barlow" panose="00000500000000000000" pitchFamily="2" charset="0"/>
            </a:endParaRPr>
          </a:p>
        </p:txBody>
      </p:sp>
      <p:pic>
        <p:nvPicPr>
          <p:cNvPr id="7" name="Billede 6" descr="t billede, der indeholder værktøj, design">
            <a:extLst>
              <a:ext uri="{FF2B5EF4-FFF2-40B4-BE49-F238E27FC236}">
                <a16:creationId xmlns:a16="http://schemas.microsoft.com/office/drawing/2014/main" id="{FC9B5934-911A-0D04-3F99-45A742B1FA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70500" y="2096611"/>
            <a:ext cx="6921500" cy="2664777"/>
          </a:xfrm>
          <a:prstGeom prst="rect">
            <a:avLst/>
          </a:prstGeom>
          <a:noFill/>
        </p:spPr>
      </p:pic>
    </p:spTree>
    <p:extLst>
      <p:ext uri="{BB962C8B-B14F-4D97-AF65-F5344CB8AC3E}">
        <p14:creationId xmlns:p14="http://schemas.microsoft.com/office/powerpoint/2010/main" val="1204610502"/>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356566D4-47E4-47D0-8F34-817B1DAEBDE2}" vid="{8C3F95D7-6216-4AD2-BF22-4FE9F2CE6C28}"/>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356566D4-47E4-47D0-8F34-817B1DAEBDE2}" vid="{8C3F95D7-6216-4AD2-BF22-4FE9F2CE6C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f9c4de-6e9c-40b5-bacc-1bdb2a2a658b" xsi:nil="true"/>
    <lcf76f155ced4ddcb4097134ff3c332f xmlns="c7cbb0d1-fdd1-4756-953a-5f8c674997c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DAAF79AFD6A71498A7E2AF788EEEF4C" ma:contentTypeVersion="20" ma:contentTypeDescription="Opret et nyt dokument." ma:contentTypeScope="" ma:versionID="a66a2eff16ab6c6ecb8f2fc0ac660a1d">
  <xsd:schema xmlns:xsd="http://www.w3.org/2001/XMLSchema" xmlns:xs="http://www.w3.org/2001/XMLSchema" xmlns:p="http://schemas.microsoft.com/office/2006/metadata/properties" xmlns:ns2="c7cbb0d1-fdd1-4756-953a-5f8c674997cd" xmlns:ns3="c0f9c4de-6e9c-40b5-bacc-1bdb2a2a658b" targetNamespace="http://schemas.microsoft.com/office/2006/metadata/properties" ma:root="true" ma:fieldsID="766b1d2551063c285adc835617ac451c" ns2:_="" ns3:_="">
    <xsd:import namespace="c7cbb0d1-fdd1-4756-953a-5f8c674997cd"/>
    <xsd:import namespace="c0f9c4de-6e9c-40b5-bacc-1bdb2a2a65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bb0d1-fdd1-4756-953a-5f8c67499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f9c4de-6e9c-40b5-bacc-1bdb2a2a658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1" nillable="true" ma:displayName="Taxonomy Catch All Column" ma:hidden="true" ma:list="{7e21ae84-71cb-4991-9377-dedd9f1f8ea4}" ma:internalName="TaxCatchAll" ma:showField="CatchAllData" ma:web="c0f9c4de-6e9c-40b5-bacc-1bdb2a2a65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E4A03-D1C3-4888-AEA5-E5D872B871C1}">
  <ds:schemaRefs>
    <ds:schemaRef ds:uri="http://schemas.microsoft.com/office/2006/documentManagement/types"/>
    <ds:schemaRef ds:uri="http://purl.org/dc/terms/"/>
    <ds:schemaRef ds:uri="c0f9c4de-6e9c-40b5-bacc-1bdb2a2a658b"/>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c7cbb0d1-fdd1-4756-953a-5f8c674997cd"/>
    <ds:schemaRef ds:uri="http://purl.org/dc/dcmitype/"/>
  </ds:schemaRefs>
</ds:datastoreItem>
</file>

<file path=customXml/itemProps2.xml><?xml version="1.0" encoding="utf-8"?>
<ds:datastoreItem xmlns:ds="http://schemas.openxmlformats.org/officeDocument/2006/customXml" ds:itemID="{F2AD684E-2BDD-4EB1-849F-6034F1D6BAA1}">
  <ds:schemaRefs>
    <ds:schemaRef ds:uri="http://schemas.microsoft.com/sharepoint/v3/contenttype/forms"/>
  </ds:schemaRefs>
</ds:datastoreItem>
</file>

<file path=customXml/itemProps3.xml><?xml version="1.0" encoding="utf-8"?>
<ds:datastoreItem xmlns:ds="http://schemas.openxmlformats.org/officeDocument/2006/customXml" ds:itemID="{B6044821-8542-4348-B3C6-3C100410FB11}">
  <ds:schemaRefs>
    <ds:schemaRef ds:uri="c0f9c4de-6e9c-40b5-bacc-1bdb2a2a658b"/>
    <ds:schemaRef ds:uri="c7cbb0d1-fdd1-4756-953a-5f8c67499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127</TotalTime>
  <Words>2491</Words>
  <Application>Microsoft Office PowerPoint</Application>
  <PresentationFormat>Widescreen</PresentationFormat>
  <Paragraphs>297</Paragraphs>
  <Slides>28</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Barlow</vt:lpstr>
      <vt:lpstr>Calibri</vt:lpstr>
      <vt:lpstr>CIDFont+F1</vt:lpstr>
      <vt:lpstr>AAU PowerPoint</vt:lpstr>
      <vt:lpstr>1_AAU PowerPoint</vt:lpstr>
      <vt:lpstr>2_AAU PowerPoint</vt:lpstr>
      <vt:lpstr>Group conversation concept</vt:lpstr>
      <vt:lpstr>Background for this material on group conversations</vt:lpstr>
      <vt:lpstr>PowerPoint Presentation</vt:lpstr>
      <vt:lpstr>PowerPoint Presentation</vt:lpstr>
      <vt:lpstr>PowerPoint Presentation</vt:lpstr>
      <vt:lpstr>What are the group's challenges about?</vt:lpstr>
      <vt:lpstr>PowerPoint Presentation</vt:lpstr>
      <vt:lpstr>PowerPoint Presentation</vt:lpstr>
      <vt:lpstr>Temperature measurement</vt:lpstr>
      <vt:lpstr> The phases of group work</vt:lpstr>
      <vt:lpstr>PowerPoint Presentation</vt:lpstr>
      <vt:lpstr>PowerPoint Presentation</vt:lpstr>
      <vt:lpstr>PowerPoint Presentation</vt:lpstr>
      <vt:lpstr>ALIGNING EXPECTATIONS – HANDSHAKE</vt:lpstr>
      <vt:lpstr>EXERCISE IN CONVERSATION 2</vt:lpstr>
      <vt:lpstr>RELATIONS</vt:lpstr>
      <vt:lpstr>DIRECTION</vt:lpstr>
      <vt:lpstr>‘HOUSE’ RULES</vt:lpstr>
      <vt:lpstr>FRAMEWORK</vt:lpstr>
      <vt:lpstr>ROLES</vt:lpstr>
      <vt:lpstr>PowerPoint Presentation</vt:lpstr>
      <vt:lpstr>PowerPoint Presentation</vt:lpstr>
      <vt:lpstr>PowerPoint Presentation</vt:lpstr>
      <vt:lpstr>GOOD GROUP COLLABORATION STARTS WITH YOURSELF…</vt:lpstr>
      <vt:lpstr>GOOD GROUP COLLABORATION STARTS WITH YOURSELF…</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Lisbeth Harritz Kappelgaard</dc:creator>
  <cp:lastModifiedBy>Kasper Patrick Bährentz</cp:lastModifiedBy>
  <cp:revision>257</cp:revision>
  <dcterms:created xsi:type="dcterms:W3CDTF">2023-07-24T11:25:21Z</dcterms:created>
  <dcterms:modified xsi:type="dcterms:W3CDTF">2024-09-09T10:55:44Z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0x0101002DAAF79AFD6A71498A7E2AF788EEEF4C</vt:lpwstr>
  </property>
  <property fmtid="{D5CDD505-2E9C-101B-9397-08002B2CF9AE}" pid="3" name="MediaServiceImageTags">
    <vt:lpwstr/>
  </property>
</Properties>
</file>